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84" r:id="rId5"/>
    <p:sldId id="275" r:id="rId6"/>
    <p:sldId id="280" r:id="rId7"/>
    <p:sldId id="279" r:id="rId8"/>
    <p:sldId id="287" r:id="rId9"/>
    <p:sldId id="286" r:id="rId10"/>
    <p:sldId id="267" r:id="rId11"/>
    <p:sldId id="288" r:id="rId12"/>
    <p:sldId id="272" r:id="rId13"/>
    <p:sldId id="285" r:id="rId14"/>
    <p:sldId id="277" r:id="rId15"/>
    <p:sldId id="282" r:id="rId16"/>
    <p:sldId id="264" r:id="rId17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78972"/>
  </p:normalViewPr>
  <p:slideViewPr>
    <p:cSldViewPr snapToGrid="0" snapToObjects="1">
      <p:cViewPr varScale="1">
        <p:scale>
          <a:sx n="55" d="100"/>
          <a:sy n="55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1F7FF-2A46-479B-B123-0832FAA22933}" type="datetimeFigureOut">
              <a:rPr lang="et-EE" smtClean="0"/>
              <a:t>26.08.21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F38EC-B03E-4F7E-B285-692A191D788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265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Logopeedid kogusid andmeid 03. – 06.2021. Tahvelarvuteid ja mobiilirakendusi kasutati 54%-l (28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logopeedi vastuvõtule suunatud insuldiga haigestunud patsientidest nii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logopeedilise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hindamise, konsultatsiooni kui ka teraapia käigus. Patsientide keskmine vanus: 71 eluaastat.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Logopeedilised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probleemid: afaasia,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düsartria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düsfoonia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düsfaagia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F38EC-B03E-4F7E-B285-692A191D7882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978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2C8771D-BCEA-B24A-B3F0-EBFF260C4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68B6DE-BFD2-2042-8FDD-F9FE9A05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56" y="536448"/>
            <a:ext cx="10366248" cy="2261615"/>
          </a:xfrm>
        </p:spPr>
        <p:txBody>
          <a:bodyPr anchor="t">
            <a:noAutofit/>
          </a:bodyPr>
          <a:lstStyle>
            <a:lvl1pPr algn="l">
              <a:defRPr sz="6600" b="1" i="0">
                <a:latin typeface="Dax Pro" panose="020B0504030101020102" pitchFamily="34" charset="0"/>
              </a:defRPr>
            </a:lvl1pPr>
          </a:lstStyle>
          <a:p>
            <a:r>
              <a:rPr lang="et-EE"/>
              <a:t>Muutke pealkirja laadi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52944-9DCC-8B42-9975-5FE69D4DD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456" y="2894902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DaxPro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49A88-D692-2E45-ACE3-317919C3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41373-5A14-EE4E-97B5-0419A4EE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9485-4848-FE49-81A0-D302618F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4D324-3FC1-F548-9FB7-BC47E20952D3}"/>
              </a:ext>
            </a:extLst>
          </p:cNvPr>
          <p:cNvSpPr/>
          <p:nvPr userDrawn="1"/>
        </p:nvSpPr>
        <p:spPr>
          <a:xfrm>
            <a:off x="0" y="5626608"/>
            <a:ext cx="12192000" cy="123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C61F45-17EE-EE4A-97DB-9BADB101F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456" y="6035643"/>
            <a:ext cx="3855775" cy="4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aid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1BB7EC-CA36-C245-A5DD-9C81ADEC1E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614363"/>
            <a:ext cx="4154488" cy="53816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Dax Pro" panose="020B0504030101020102" pitchFamily="34" charset="0"/>
              </a:defRPr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9EA849-7FF5-504B-9292-17415D8E3F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E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CE6354-9B11-1F45-983B-59CF2E92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825625"/>
            <a:ext cx="4155087" cy="4351338"/>
          </a:xfrm>
        </p:spPr>
        <p:txBody>
          <a:bodyPr/>
          <a:lstStyle>
            <a:lvl1pPr>
              <a:defRPr b="0" i="0">
                <a:latin typeface="DaxPro" panose="020B0504030101020102" pitchFamily="34" charset="0"/>
              </a:defRPr>
            </a:lvl1pPr>
            <a:lvl2pPr>
              <a:defRPr b="0" i="0">
                <a:latin typeface="DaxPro" panose="020B0504030101020102" pitchFamily="34" charset="0"/>
              </a:defRPr>
            </a:lvl2pPr>
            <a:lvl3pPr>
              <a:defRPr b="0" i="0">
                <a:latin typeface="DaxPro" panose="020B0504030101020102" pitchFamily="34" charset="0"/>
              </a:defRPr>
            </a:lvl3pPr>
            <a:lvl4pPr>
              <a:defRPr b="0" i="0">
                <a:latin typeface="DaxPro" panose="020B0504030101020102" pitchFamily="34" charset="0"/>
              </a:defRPr>
            </a:lvl4pPr>
            <a:lvl5pPr>
              <a:defRPr b="0" i="0">
                <a:latin typeface="DaxPro" panose="020B0504030101020102" pitchFamily="34" charset="0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6601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700889-2246-484A-BC95-AD2553DFCB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t-EE"/>
              <a:t>Pildi lisamiseks klõpsake ikooni</a:t>
            </a:r>
            <a:endParaRPr lang="en-EE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EB77FA7-F9D6-C64E-8021-5F320D33F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614363"/>
            <a:ext cx="4154488" cy="53816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Dax Pro" panose="020B0504030101020102" pitchFamily="34" charset="0"/>
              </a:defRPr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C80D671-DD3E-3F4B-ABE5-9669CE774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226" y="146050"/>
            <a:ext cx="1406525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aid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3737BE8-7590-F342-80CA-F3D07AD050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EE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8115A0-3874-A64D-8E73-331AF3042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3651761"/>
            <a:ext cx="4154488" cy="53816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Dax Pro" panose="020B0504030101020102" pitchFamily="34" charset="0"/>
              </a:defRPr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pic>
        <p:nvPicPr>
          <p:cNvPr id="10" name="Picture 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7EB155EC-8EB8-8246-9BFA-C2A8B98F9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226" y="3217579"/>
            <a:ext cx="1406525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E6D1-2003-4544-8F05-57DEF785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657AC-EDD9-EA42-BDFD-7C3EE246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75D29-E473-524C-A5A0-0BF9713E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0123E-1BF4-8B4A-9FC1-793A22B5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672F0-64B3-7846-83F3-AE644612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12626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8CA2-7643-364C-9F48-57A29554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183B6-3D63-B349-BBDB-108E97CA1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12CF7-7901-4447-A740-C16665A23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A731E-861A-6A47-A46D-2F50A5F2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EEE1B-7639-7143-BC6E-7C522040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4240F-C213-6649-B4EE-2F5AE8BD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95802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E51-2477-564D-8D9D-7A3C1E4D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EE7D3-69F5-A548-9AD8-F1A7BD676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9B02A-CB28-2C4D-AA04-39356DED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B3474-66D7-5343-A4DA-0DA0B1722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AF206-5D73-2F4B-9920-18729D98F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024B7-491B-1042-A6BE-F176F889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7C640-13FC-514C-903F-D19E6AC5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E6593-79DE-5547-AE0D-490BBB02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6552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15DD-F735-2347-A855-AB7A4C28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ADBE-764E-4D45-9F46-595F3EA5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5EBF1-0BF3-1741-B632-DBFE182B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F6EA5-43DB-454D-A494-B7879668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0467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B67A9-BBEF-6246-9C1D-62ED7476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E3DC2-B48C-F940-955E-161DF00A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4DBB3-D40F-3A40-8A9B-31E9806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0088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09A1-171E-BC40-AC93-C59BF94A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B748-A5C3-DD4A-BC43-BAC31107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C402F-3DB4-C941-B537-C52265DA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F0F96-23FB-6B4D-BE40-11ADF91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0EB4B-7702-0E47-B187-CB115E2C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48212-3F14-DF4E-ADF5-E8F2D1BD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4996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EFDF-3FF5-F745-ABC7-8E495131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B46AB-95FF-5F48-9CB3-AE2441B3F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2C3A-6506-604A-972E-90BC8B9BE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F80E2-FDC8-9342-94E8-BA3B5E60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5993-C54E-B34E-9503-08C809E0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BF498-20C5-EE4A-9912-7EDF5057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5595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graafika roh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68B6E683-ED86-DE48-9936-BE5460D87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978D-3CE9-024B-BBEF-468D873F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825625"/>
            <a:ext cx="10515600" cy="4351338"/>
          </a:xfrm>
        </p:spPr>
        <p:txBody>
          <a:bodyPr/>
          <a:lstStyle>
            <a:lvl1pPr>
              <a:defRPr b="0" i="0">
                <a:latin typeface="DaxPro" panose="020B0504030101020102" pitchFamily="34" charset="0"/>
              </a:defRPr>
            </a:lvl1pPr>
            <a:lvl2pPr>
              <a:defRPr b="0" i="0">
                <a:latin typeface="DaxPro" panose="020B0504030101020102" pitchFamily="34" charset="0"/>
              </a:defRPr>
            </a:lvl2pPr>
            <a:lvl3pPr>
              <a:defRPr b="0" i="0">
                <a:latin typeface="DaxPro" panose="020B0504030101020102" pitchFamily="34" charset="0"/>
              </a:defRPr>
            </a:lvl3pPr>
            <a:lvl4pPr>
              <a:defRPr b="0" i="0">
                <a:latin typeface="DaxPro" panose="020B0504030101020102" pitchFamily="34" charset="0"/>
              </a:defRPr>
            </a:lvl4pPr>
            <a:lvl5pPr>
              <a:defRPr b="0" i="0">
                <a:latin typeface="DaxPro" panose="020B0504030101020102" pitchFamily="34" charset="0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C7CF-95D3-974B-923E-934A27C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780C-C381-444D-AC66-668E06C3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2278-94E3-814A-AD0D-0DB4CED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A40AB0-A07C-6A44-A79E-64283910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" y="539813"/>
            <a:ext cx="10515600" cy="1325563"/>
          </a:xfrm>
        </p:spPr>
        <p:txBody>
          <a:bodyPr anchor="t">
            <a:normAutofit/>
          </a:bodyPr>
          <a:lstStyle>
            <a:lvl1pPr>
              <a:defRPr sz="2000" b="1" i="0">
                <a:latin typeface="Dax Pro" panose="020B0504030101020102" pitchFamily="34" charset="0"/>
              </a:defRPr>
            </a:lvl1pPr>
          </a:lstStyle>
          <a:p>
            <a:r>
              <a:rPr lang="et-EE"/>
              <a:t>Muutke pealkirja laadi</a:t>
            </a:r>
            <a:endParaRPr lang="en-EE" dirty="0"/>
          </a:p>
        </p:txBody>
      </p:sp>
      <p:pic>
        <p:nvPicPr>
          <p:cNvPr id="12" name="Picture 1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D76EF915-11F7-C946-A3B3-057C2D51DE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8226" y="146050"/>
            <a:ext cx="1406525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ergraafika pun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device&#10;&#10;Description automatically generated">
            <a:extLst>
              <a:ext uri="{FF2B5EF4-FFF2-40B4-BE49-F238E27FC236}">
                <a16:creationId xmlns:a16="http://schemas.microsoft.com/office/drawing/2014/main" id="{FE21C1B1-4639-8245-AA4F-03F864AD4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2D93D-EE7B-9141-8A84-FC58F66B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" y="539813"/>
            <a:ext cx="10515600" cy="1325563"/>
          </a:xfrm>
        </p:spPr>
        <p:txBody>
          <a:bodyPr anchor="t">
            <a:normAutofit/>
          </a:bodyPr>
          <a:lstStyle>
            <a:lvl1pPr>
              <a:defRPr sz="2000" b="1" i="0">
                <a:latin typeface="Dax Pro" panose="020B0504030101020102" pitchFamily="34" charset="0"/>
              </a:defRPr>
            </a:lvl1pPr>
          </a:lstStyle>
          <a:p>
            <a:r>
              <a:rPr lang="et-EE"/>
              <a:t>Muutke pealkirja laadi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978D-3CE9-024B-BBEF-468D873F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825625"/>
            <a:ext cx="10738104" cy="4351338"/>
          </a:xfrm>
        </p:spPr>
        <p:txBody>
          <a:bodyPr/>
          <a:lstStyle>
            <a:lvl1pPr>
              <a:defRPr b="0" i="0">
                <a:latin typeface="DaxPro" panose="020B0504030101020102" pitchFamily="34" charset="0"/>
              </a:defRPr>
            </a:lvl1pPr>
            <a:lvl2pPr>
              <a:defRPr b="0" i="0">
                <a:latin typeface="DaxPro" panose="020B0504030101020102" pitchFamily="34" charset="0"/>
              </a:defRPr>
            </a:lvl2pPr>
            <a:lvl3pPr>
              <a:defRPr b="0" i="0">
                <a:latin typeface="DaxPro" panose="020B0504030101020102" pitchFamily="34" charset="0"/>
              </a:defRPr>
            </a:lvl3pPr>
            <a:lvl4pPr>
              <a:defRPr b="0" i="0">
                <a:latin typeface="DaxPro" panose="020B0504030101020102" pitchFamily="34" charset="0"/>
              </a:defRPr>
            </a:lvl4pPr>
            <a:lvl5pPr>
              <a:defRPr b="0" i="0">
                <a:latin typeface="DaxPro" panose="020B0504030101020102" pitchFamily="34" charset="0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C7CF-95D3-974B-923E-934A27C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780C-C381-444D-AC66-668E06C3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2278-94E3-814A-AD0D-0DB4CED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  <p:pic>
        <p:nvPicPr>
          <p:cNvPr id="15" name="Picture 1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F00EFCC-3DD5-4549-B63A-9E15FCE338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8226" y="146050"/>
            <a:ext cx="1406525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3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 roh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D93D-EE7B-9141-8A84-FC58F66B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" y="539813"/>
            <a:ext cx="10738104" cy="1325563"/>
          </a:xfrm>
        </p:spPr>
        <p:txBody>
          <a:bodyPr anchor="t">
            <a:normAutofit/>
          </a:bodyPr>
          <a:lstStyle>
            <a:lvl1pPr>
              <a:defRPr sz="2000" b="1" i="0">
                <a:latin typeface="Dax Pro" panose="020B0504030101020102" pitchFamily="34" charset="0"/>
              </a:defRPr>
            </a:lvl1pPr>
          </a:lstStyle>
          <a:p>
            <a:r>
              <a:rPr lang="et-EE"/>
              <a:t>Muutke pealkirja laadi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978D-3CE9-024B-BBEF-468D873F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825625"/>
            <a:ext cx="10738104" cy="4351338"/>
          </a:xfrm>
        </p:spPr>
        <p:txBody>
          <a:bodyPr/>
          <a:lstStyle>
            <a:lvl1pPr>
              <a:defRPr b="0" i="0">
                <a:latin typeface="DaxPro" panose="020B0504030101020102" pitchFamily="34" charset="0"/>
              </a:defRPr>
            </a:lvl1pPr>
            <a:lvl2pPr>
              <a:defRPr b="0" i="0">
                <a:latin typeface="DaxPro" panose="020B0504030101020102" pitchFamily="34" charset="0"/>
              </a:defRPr>
            </a:lvl2pPr>
            <a:lvl3pPr>
              <a:defRPr b="0" i="0">
                <a:latin typeface="DaxPro" panose="020B0504030101020102" pitchFamily="34" charset="0"/>
              </a:defRPr>
            </a:lvl3pPr>
            <a:lvl4pPr>
              <a:defRPr b="0" i="0">
                <a:latin typeface="DaxPro" panose="020B0504030101020102" pitchFamily="34" charset="0"/>
              </a:defRPr>
            </a:lvl4pPr>
            <a:lvl5pPr>
              <a:defRPr b="0" i="0">
                <a:latin typeface="DaxPro" panose="020B0504030101020102" pitchFamily="34" charset="0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C7CF-95D3-974B-923E-934A27C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780C-C381-444D-AC66-668E06C3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2278-94E3-814A-AD0D-0DB4CED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  <p:pic>
        <p:nvPicPr>
          <p:cNvPr id="15" name="Picture 1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F00EFCC-3DD5-4549-B63A-9E15FCE33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226" y="146050"/>
            <a:ext cx="1406525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2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handatud paigu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6A1FA-7F83-48CD-B0AF-C2E2927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438E8-3925-4174-96D6-3D4420E2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BF0C2-5B75-493F-91B3-4DBC751E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BBD180-EEDF-4427-A3C3-17DAAA47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" y="539813"/>
            <a:ext cx="10738104" cy="1325563"/>
          </a:xfrm>
        </p:spPr>
        <p:txBody>
          <a:bodyPr anchor="t">
            <a:normAutofit/>
          </a:bodyPr>
          <a:lstStyle>
            <a:lvl1pPr>
              <a:defRPr sz="2000" b="1" i="0">
                <a:latin typeface="Dax Pro" panose="020B0504030101020102" pitchFamily="34" charset="0"/>
              </a:defRPr>
            </a:lvl1pPr>
          </a:lstStyle>
          <a:p>
            <a:r>
              <a:rPr lang="et-EE"/>
              <a:t>Muutke pealkirja laadi</a:t>
            </a:r>
            <a:endParaRPr lang="en-E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AE1CDF-5B53-4AC5-BAF8-4F3918447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825625"/>
            <a:ext cx="10738104" cy="4351338"/>
          </a:xfrm>
        </p:spPr>
        <p:txBody>
          <a:bodyPr/>
          <a:lstStyle>
            <a:lvl1pPr>
              <a:defRPr b="0" i="0">
                <a:latin typeface="DaxPro" panose="020B0504030101020102" pitchFamily="34" charset="0"/>
              </a:defRPr>
            </a:lvl1pPr>
            <a:lvl2pPr>
              <a:defRPr b="0" i="0">
                <a:latin typeface="DaxPro" panose="020B0504030101020102" pitchFamily="34" charset="0"/>
              </a:defRPr>
            </a:lvl2pPr>
            <a:lvl3pPr>
              <a:defRPr b="0" i="0">
                <a:latin typeface="DaxPro" panose="020B0504030101020102" pitchFamily="34" charset="0"/>
              </a:defRPr>
            </a:lvl3pPr>
            <a:lvl4pPr>
              <a:defRPr b="0" i="0">
                <a:latin typeface="DaxPro" panose="020B0504030101020102" pitchFamily="34" charset="0"/>
              </a:defRPr>
            </a:lvl4pPr>
            <a:lvl5pPr>
              <a:defRPr b="0" i="0">
                <a:latin typeface="DaxPro" panose="020B0504030101020102" pitchFamily="34" charset="0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pic>
        <p:nvPicPr>
          <p:cNvPr id="8" name="Picture 7" descr="A picture containing light, drawing, flower&#10;&#10;Description automatically generated">
            <a:extLst>
              <a:ext uri="{FF2B5EF4-FFF2-40B4-BE49-F238E27FC236}">
                <a16:creationId xmlns:a16="http://schemas.microsoft.com/office/drawing/2014/main" id="{B8A279EA-7E69-444D-986F-980C01F09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4065" y="101889"/>
            <a:ext cx="1494845" cy="14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 puna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D93D-EE7B-9141-8A84-FC58F66B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" y="539813"/>
            <a:ext cx="10515600" cy="1325563"/>
          </a:xfrm>
        </p:spPr>
        <p:txBody>
          <a:bodyPr anchor="t">
            <a:normAutofit/>
          </a:bodyPr>
          <a:lstStyle>
            <a:lvl1pPr>
              <a:defRPr sz="2000" b="1" i="0">
                <a:latin typeface="Dax Pro" panose="020B0504030101020102" pitchFamily="34" charset="0"/>
              </a:defRPr>
            </a:lvl1pPr>
          </a:lstStyle>
          <a:p>
            <a:r>
              <a:rPr lang="et-EE"/>
              <a:t>Muutke pealkirja laadi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978D-3CE9-024B-BBEF-468D873F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825625"/>
            <a:ext cx="10738104" cy="4351338"/>
          </a:xfrm>
        </p:spPr>
        <p:txBody>
          <a:bodyPr/>
          <a:lstStyle>
            <a:lvl1pPr>
              <a:defRPr b="0" i="0">
                <a:latin typeface="DaxPro" panose="020B0504030101020102" pitchFamily="34" charset="0"/>
              </a:defRPr>
            </a:lvl1pPr>
            <a:lvl2pPr>
              <a:defRPr b="0" i="0">
                <a:latin typeface="DaxPro" panose="020B0504030101020102" pitchFamily="34" charset="0"/>
              </a:defRPr>
            </a:lvl2pPr>
            <a:lvl3pPr>
              <a:defRPr b="0" i="0">
                <a:latin typeface="DaxPro" panose="020B0504030101020102" pitchFamily="34" charset="0"/>
              </a:defRPr>
            </a:lvl3pPr>
            <a:lvl4pPr>
              <a:defRPr b="0" i="0">
                <a:latin typeface="DaxPro" panose="020B0504030101020102" pitchFamily="34" charset="0"/>
              </a:defRPr>
            </a:lvl4pPr>
            <a:lvl5pPr>
              <a:defRPr b="0" i="0">
                <a:latin typeface="DaxPro" panose="020B0504030101020102" pitchFamily="34" charset="0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C7CF-95D3-974B-923E-934A27C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780C-C381-444D-AC66-668E06C3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2278-94E3-814A-AD0D-0DB4CED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  <p:pic>
        <p:nvPicPr>
          <p:cNvPr id="15" name="Picture 1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F00EFCC-3DD5-4549-B63A-9E15FCE33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226" y="146050"/>
            <a:ext cx="1406525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 sinin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D93D-EE7B-9141-8A84-FC58F66B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" y="539813"/>
            <a:ext cx="10515600" cy="1325563"/>
          </a:xfrm>
        </p:spPr>
        <p:txBody>
          <a:bodyPr anchor="t">
            <a:normAutofit/>
          </a:bodyPr>
          <a:lstStyle>
            <a:lvl1pPr>
              <a:defRPr sz="2000" b="1" i="0">
                <a:latin typeface="Dax Pro" panose="020B0504030101020102" pitchFamily="34" charset="0"/>
              </a:defRPr>
            </a:lvl1pPr>
          </a:lstStyle>
          <a:p>
            <a:r>
              <a:rPr lang="et-EE"/>
              <a:t>Muutke pealkirja laadi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978D-3CE9-024B-BBEF-468D873F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825625"/>
            <a:ext cx="10738104" cy="4351338"/>
          </a:xfrm>
        </p:spPr>
        <p:txBody>
          <a:bodyPr/>
          <a:lstStyle>
            <a:lvl1pPr>
              <a:defRPr b="0" i="0">
                <a:latin typeface="DaxPro" panose="020B0504030101020102" pitchFamily="34" charset="0"/>
              </a:defRPr>
            </a:lvl1pPr>
            <a:lvl2pPr>
              <a:defRPr b="0" i="0">
                <a:latin typeface="DaxPro" panose="020B0504030101020102" pitchFamily="34" charset="0"/>
              </a:defRPr>
            </a:lvl2pPr>
            <a:lvl3pPr>
              <a:defRPr b="0" i="0">
                <a:latin typeface="DaxPro" panose="020B0504030101020102" pitchFamily="34" charset="0"/>
              </a:defRPr>
            </a:lvl3pPr>
            <a:lvl4pPr>
              <a:defRPr b="0" i="0">
                <a:latin typeface="DaxPro" panose="020B0504030101020102" pitchFamily="34" charset="0"/>
              </a:defRPr>
            </a:lvl4pPr>
            <a:lvl5pPr>
              <a:defRPr b="0" i="0">
                <a:latin typeface="DaxPro" panose="020B0504030101020102" pitchFamily="34" charset="0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C7CF-95D3-974B-923E-934A27C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780C-C381-444D-AC66-668E06C3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2278-94E3-814A-AD0D-0DB4CED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  <p:pic>
        <p:nvPicPr>
          <p:cNvPr id="15" name="Picture 1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F00EFCC-3DD5-4549-B63A-9E15FCE33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226" y="146050"/>
            <a:ext cx="1406525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inäid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C7CF-95D3-974B-923E-934A27C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780C-C381-444D-AC66-668E06C3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2278-94E3-814A-AD0D-0DB4CED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A40AB0-A07C-6A44-A79E-64283910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" y="539813"/>
            <a:ext cx="10515600" cy="1325563"/>
          </a:xfrm>
        </p:spPr>
        <p:txBody>
          <a:bodyPr anchor="t">
            <a:normAutofit/>
          </a:bodyPr>
          <a:lstStyle>
            <a:lvl1pPr>
              <a:defRPr sz="2000" b="1" i="0">
                <a:latin typeface="Dax Pro" panose="020B0504030101020102" pitchFamily="34" charset="0"/>
              </a:defRPr>
            </a:lvl1pPr>
          </a:lstStyle>
          <a:p>
            <a:r>
              <a:rPr lang="et-EE"/>
              <a:t>Muutke pealkirja laadi</a:t>
            </a:r>
            <a:endParaRPr lang="en-EE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B091F2E-5B8F-B24F-BE92-0D96A23674B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56904117"/>
              </p:ext>
            </p:extLst>
          </p:nvPr>
        </p:nvGraphicFramePr>
        <p:xfrm>
          <a:off x="615695" y="1893827"/>
          <a:ext cx="10515350" cy="413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35">
                  <a:extLst>
                    <a:ext uri="{9D8B030D-6E8A-4147-A177-3AD203B41FA5}">
                      <a16:colId xmlns:a16="http://schemas.microsoft.com/office/drawing/2014/main" val="2727391209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4044042499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1821939762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118440803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4017659417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3562321738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3945040434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1097160170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2750575885"/>
                    </a:ext>
                  </a:extLst>
                </a:gridCol>
                <a:gridCol w="1051535">
                  <a:extLst>
                    <a:ext uri="{9D8B030D-6E8A-4147-A177-3AD203B41FA5}">
                      <a16:colId xmlns:a16="http://schemas.microsoft.com/office/drawing/2014/main" val="1080258012"/>
                    </a:ext>
                  </a:extLst>
                </a:gridCol>
              </a:tblGrid>
              <a:tr h="516533"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66106"/>
                  </a:ext>
                </a:extLst>
              </a:tr>
              <a:tr h="516533"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23256"/>
                  </a:ext>
                </a:extLst>
              </a:tr>
              <a:tr h="516533"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74170"/>
                  </a:ext>
                </a:extLst>
              </a:tr>
              <a:tr h="516533"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448583"/>
                  </a:ext>
                </a:extLst>
              </a:tr>
              <a:tr h="516533"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231730"/>
                  </a:ext>
                </a:extLst>
              </a:tr>
              <a:tr h="516533"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82278"/>
                  </a:ext>
                </a:extLst>
              </a:tr>
              <a:tr h="516533"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E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22647"/>
                  </a:ext>
                </a:extLst>
              </a:tr>
              <a:tr h="516533"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5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37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E1237-AC22-A34B-9DF4-C860E1664796}"/>
              </a:ext>
            </a:extLst>
          </p:cNvPr>
          <p:cNvSpPr/>
          <p:nvPr userDrawn="1"/>
        </p:nvSpPr>
        <p:spPr>
          <a:xfrm>
            <a:off x="0" y="0"/>
            <a:ext cx="12192000" cy="1596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8" name="Picture 7" descr="A picture containing light, drawing, flower&#10;&#10;Description automatically generated">
            <a:extLst>
              <a:ext uri="{FF2B5EF4-FFF2-40B4-BE49-F238E27FC236}">
                <a16:creationId xmlns:a16="http://schemas.microsoft.com/office/drawing/2014/main" id="{554CF0A1-D7B0-734A-A6C2-8B49C796A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4065" y="101889"/>
            <a:ext cx="1494845" cy="149484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377335-EF6D-D44A-BB6A-A0E2C9EA6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97025"/>
            <a:ext cx="12192000" cy="5260975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EE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1EB4808-1269-8645-BCDB-912913139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529286"/>
            <a:ext cx="4154488" cy="538162"/>
          </a:xfr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Dax Pro" panose="020B0504030101020102" pitchFamily="34" charset="0"/>
              </a:defRPr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338562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D9157-2D43-8A4E-B5B5-B4046AB1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8249C-0C13-0C4F-9058-846BE283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9B78E-49B1-EF4E-A925-06B847F1D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0428-56DD-1446-98A4-9CD424249BC1}" type="datetimeFigureOut">
              <a:rPr lang="en-EE" smtClean="0"/>
              <a:t>8/26/21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48219-F98A-344A-99B6-EA4DE5842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0715B-D885-1146-AAE5-1A597EC5F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0EC6-8B39-184C-8801-87C1B88E5AD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158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0" r:id="rId4"/>
    <p:sldLayoutId id="2147483668" r:id="rId5"/>
    <p:sldLayoutId id="2147483661" r:id="rId6"/>
    <p:sldLayoutId id="2147483662" r:id="rId7"/>
    <p:sldLayoutId id="2147483659" r:id="rId8"/>
    <p:sldLayoutId id="2147483664" r:id="rId9"/>
    <p:sldLayoutId id="2147483665" r:id="rId10"/>
    <p:sldLayoutId id="2147483666" r:id="rId11"/>
    <p:sldLayoutId id="2147483667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A0A2-131D-C444-B191-C8AC1D1FD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05" y="581715"/>
            <a:ext cx="10366248" cy="2261615"/>
          </a:xfrm>
        </p:spPr>
        <p:txBody>
          <a:bodyPr/>
          <a:lstStyle/>
          <a:p>
            <a:r>
              <a:rPr lang="et" dirty="0"/>
              <a:t>Kliinikumi </a:t>
            </a:r>
            <a:br>
              <a:rPr lang="et" dirty="0"/>
            </a:br>
            <a:r>
              <a:rPr lang="et" dirty="0"/>
              <a:t>insuldiprojekt:</a:t>
            </a:r>
            <a:br>
              <a:rPr lang="et" dirty="0"/>
            </a:br>
            <a:r>
              <a:rPr lang="et" sz="4400" dirty="0"/>
              <a:t>V &amp; VI kvartal</a:t>
            </a:r>
            <a:br>
              <a:rPr lang="et" dirty="0"/>
            </a:br>
            <a:endParaRPr lang="en-EE" b="1" dirty="0">
              <a:latin typeface="Dax Pro" panose="020B0504030101020102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2A169-8CBB-2D44-8D82-BCFE133EF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817" y="4349671"/>
            <a:ext cx="9144000" cy="1655762"/>
          </a:xfrm>
        </p:spPr>
        <p:txBody>
          <a:bodyPr/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fi-FI" dirty="0"/>
              <a:t>Liina Pääbo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et-EE" sz="1800" dirty="0"/>
              <a:t>27</a:t>
            </a:r>
            <a:r>
              <a:rPr lang="fi-FI" sz="1800" dirty="0"/>
              <a:t>.0</a:t>
            </a:r>
            <a:r>
              <a:rPr lang="et-EE" sz="1800" dirty="0"/>
              <a:t>8</a:t>
            </a:r>
            <a:r>
              <a:rPr lang="fi-FI" sz="1800" dirty="0"/>
              <a:t>.2021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06651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5696" y="394958"/>
            <a:ext cx="10738104" cy="1325563"/>
          </a:xfrm>
        </p:spPr>
        <p:txBody>
          <a:bodyPr>
            <a:normAutofit/>
          </a:bodyPr>
          <a:lstStyle/>
          <a:p>
            <a:r>
              <a:rPr lang="et-EE" sz="4000" dirty="0"/>
              <a:t>Teised olulisemad tegevused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15696" y="1448554"/>
            <a:ext cx="10738104" cy="4728409"/>
          </a:xfrm>
        </p:spPr>
        <p:txBody>
          <a:bodyPr>
            <a:normAutofit/>
          </a:bodyPr>
          <a:lstStyle/>
          <a:p>
            <a:r>
              <a:rPr lang="et-EE" dirty="0"/>
              <a:t>Hooldajate koolitus „</a:t>
            </a:r>
            <a:r>
              <a:rPr lang="et-EE" dirty="0" err="1"/>
              <a:t>Neurorehabilitatsiooni</a:t>
            </a:r>
            <a:r>
              <a:rPr lang="et-EE" dirty="0"/>
              <a:t> põhiprintsiibid ja taastumise toetamise võimalused õendus-hooldustegevuses“ – läbinud 74 inimest (09.07 seisuga </a:t>
            </a:r>
            <a:r>
              <a:rPr lang="et-EE" b="1" dirty="0"/>
              <a:t>96</a:t>
            </a:r>
            <a:r>
              <a:rPr lang="et-EE" dirty="0"/>
              <a:t> inimest) + </a:t>
            </a:r>
            <a:r>
              <a:rPr lang="et-EE" dirty="0" err="1"/>
              <a:t>järelseminarid</a:t>
            </a:r>
            <a:r>
              <a:rPr lang="et-EE" dirty="0"/>
              <a:t> septembris</a:t>
            </a:r>
          </a:p>
          <a:p>
            <a:r>
              <a:rPr lang="et-EE" dirty="0"/>
              <a:t>Arstide koolitus „Akuutse insuldi käsitlus“ – läbinud </a:t>
            </a:r>
            <a:r>
              <a:rPr lang="et-EE" b="1" dirty="0"/>
              <a:t>26</a:t>
            </a:r>
            <a:r>
              <a:rPr lang="et-EE" dirty="0"/>
              <a:t> inimest</a:t>
            </a:r>
          </a:p>
          <a:p>
            <a:r>
              <a:rPr lang="et-EE" dirty="0"/>
              <a:t>Patsiendimaterjal, töötaja käsiraamat jt </a:t>
            </a:r>
            <a:r>
              <a:rPr lang="et-EE" dirty="0">
                <a:sym typeface="Wingdings" panose="05000000000000000000" pitchFamily="2" charset="2"/>
              </a:rPr>
              <a:t> positiivne tagasiside</a:t>
            </a:r>
            <a:endParaRPr lang="et-EE" dirty="0"/>
          </a:p>
          <a:p>
            <a:r>
              <a:rPr lang="et-EE" dirty="0"/>
              <a:t>Toetavad võimalused: e-vestlusringid, kogemusnõustamine</a:t>
            </a:r>
          </a:p>
          <a:p>
            <a:r>
              <a:rPr lang="et-EE" dirty="0"/>
              <a:t>Rahvusvahelised õppevisiidid aprillis-mais + </a:t>
            </a:r>
            <a:r>
              <a:rPr lang="et-EE" dirty="0" err="1"/>
              <a:t>järelkohtumised</a:t>
            </a:r>
            <a:endParaRPr lang="et-EE" dirty="0"/>
          </a:p>
          <a:p>
            <a:r>
              <a:rPr lang="fi-FI" dirty="0"/>
              <a:t>01.01</a:t>
            </a:r>
            <a:r>
              <a:rPr lang="et-EE" dirty="0"/>
              <a:t> – </a:t>
            </a:r>
            <a:r>
              <a:rPr lang="fi-FI" dirty="0"/>
              <a:t>30.06 </a:t>
            </a:r>
            <a:r>
              <a:rPr lang="fi-FI" dirty="0" err="1"/>
              <a:t>kodu</a:t>
            </a:r>
            <a:r>
              <a:rPr lang="et-EE" dirty="0"/>
              <a:t>füsioteraapia </a:t>
            </a:r>
            <a:r>
              <a:rPr lang="fi-FI" dirty="0" err="1"/>
              <a:t>teenusel</a:t>
            </a:r>
            <a:r>
              <a:rPr lang="fi-FI" dirty="0"/>
              <a:t> </a:t>
            </a:r>
            <a:r>
              <a:rPr lang="fi-FI" b="1" dirty="0"/>
              <a:t>25</a:t>
            </a:r>
            <a:r>
              <a:rPr lang="fi-FI" dirty="0"/>
              <a:t> </a:t>
            </a:r>
            <a:r>
              <a:rPr lang="et-EE" dirty="0" err="1"/>
              <a:t>pt</a:t>
            </a:r>
            <a:r>
              <a:rPr lang="fi-FI" dirty="0"/>
              <a:t>, </a:t>
            </a:r>
            <a:r>
              <a:rPr lang="et-EE" dirty="0"/>
              <a:t>kokku </a:t>
            </a:r>
            <a:r>
              <a:rPr lang="et-EE" b="1" dirty="0"/>
              <a:t>170</a:t>
            </a:r>
            <a:r>
              <a:rPr lang="et-EE" dirty="0"/>
              <a:t> h</a:t>
            </a:r>
          </a:p>
          <a:p>
            <a:r>
              <a:rPr lang="et-EE" dirty="0"/>
              <a:t>ESO sertifikaadi taotlemine insuldikeskusele</a:t>
            </a:r>
          </a:p>
        </p:txBody>
      </p:sp>
    </p:spTree>
    <p:extLst>
      <p:ext uri="{BB962C8B-B14F-4D97-AF65-F5344CB8AC3E}">
        <p14:creationId xmlns:p14="http://schemas.microsoft.com/office/powerpoint/2010/main" val="11626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33914" y="1320769"/>
            <a:ext cx="5000083" cy="5537231"/>
          </a:xfrm>
        </p:spPr>
        <p:txBody>
          <a:bodyPr>
            <a:normAutofit fontScale="85000" lnSpcReduction="10000"/>
          </a:bodyPr>
          <a:lstStyle/>
          <a:p>
            <a:r>
              <a:rPr lang="et-EE" dirty="0"/>
              <a:t>28 </a:t>
            </a:r>
            <a:r>
              <a:rPr lang="et-EE" dirty="0" err="1"/>
              <a:t>pt</a:t>
            </a:r>
            <a:r>
              <a:rPr lang="et-EE" dirty="0"/>
              <a:t>, keskm vanus 71</a:t>
            </a:r>
          </a:p>
          <a:p>
            <a:r>
              <a:rPr lang="et-EE" dirty="0"/>
              <a:t>Enim kasutust leidnud rakendused:</a:t>
            </a:r>
            <a:endParaRPr lang="en-US" dirty="0"/>
          </a:p>
          <a:p>
            <a:pPr lvl="1"/>
            <a:r>
              <a:rPr lang="et-EE" dirty="0" err="1"/>
              <a:t>Language</a:t>
            </a:r>
            <a:r>
              <a:rPr lang="et-EE" dirty="0"/>
              <a:t> </a:t>
            </a:r>
            <a:r>
              <a:rPr lang="et-EE" dirty="0" err="1"/>
              <a:t>Therapy</a:t>
            </a:r>
            <a:r>
              <a:rPr lang="et-EE" dirty="0"/>
              <a:t> 4-in-1</a:t>
            </a:r>
            <a:endParaRPr lang="en-US" dirty="0"/>
          </a:p>
          <a:p>
            <a:pPr lvl="1"/>
            <a:r>
              <a:rPr lang="et-EE" dirty="0" err="1"/>
              <a:t>Conversation</a:t>
            </a:r>
            <a:r>
              <a:rPr lang="et-EE" dirty="0"/>
              <a:t> </a:t>
            </a:r>
            <a:r>
              <a:rPr lang="et-EE" dirty="0" err="1"/>
              <a:t>Therapy</a:t>
            </a:r>
            <a:endParaRPr lang="en-US" dirty="0"/>
          </a:p>
          <a:p>
            <a:pPr lvl="1"/>
            <a:r>
              <a:rPr lang="et-EE" dirty="0" err="1"/>
              <a:t>Dysphagia</a:t>
            </a:r>
            <a:r>
              <a:rPr lang="et-EE" dirty="0"/>
              <a:t> </a:t>
            </a:r>
            <a:r>
              <a:rPr lang="et-EE" dirty="0" err="1"/>
              <a:t>Therapy</a:t>
            </a:r>
            <a:endParaRPr lang="et-EE" dirty="0"/>
          </a:p>
          <a:p>
            <a:r>
              <a:rPr lang="et-EE" dirty="0"/>
              <a:t>Plussid: mobiilsus ja mugavus, pole vaja printida, tagasisidevõimaluste mitmekesistamine, vahelduse pakkumine, eelised tegevustes vanemaealiste ja/või nägemisprobleemidega patsientidega, lisavõimalused (nt internet, videokõned lähedastega)</a:t>
            </a:r>
          </a:p>
          <a:p>
            <a:r>
              <a:rPr lang="et-EE" dirty="0"/>
              <a:t>Võõrkeelsete rakenduste kasutamisel peab arvestama keelespetsiifilisusega</a:t>
            </a:r>
            <a:r>
              <a:rPr lang="en-US" dirty="0"/>
              <a:t> </a:t>
            </a:r>
          </a:p>
        </p:txBody>
      </p:sp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>
          <a:xfrm>
            <a:off x="333914" y="311166"/>
            <a:ext cx="11650563" cy="1150279"/>
          </a:xfrm>
        </p:spPr>
        <p:txBody>
          <a:bodyPr>
            <a:normAutofit fontScale="90000"/>
          </a:bodyPr>
          <a:lstStyle/>
          <a:p>
            <a:r>
              <a:rPr lang="et-EE" sz="4000" dirty="0"/>
              <a:t>Tahvelarvutid ja </a:t>
            </a:r>
            <a:r>
              <a:rPr lang="et-EE" sz="4000" dirty="0" err="1"/>
              <a:t>logopeedilised</a:t>
            </a:r>
            <a:r>
              <a:rPr lang="et-EE" sz="4000" dirty="0"/>
              <a:t> rakendused </a:t>
            </a:r>
            <a:r>
              <a:rPr lang="et-EE" sz="4000" dirty="0" err="1"/>
              <a:t>stats</a:t>
            </a:r>
            <a:r>
              <a:rPr lang="et-EE" sz="4000" dirty="0"/>
              <a:t> TR</a:t>
            </a:r>
            <a:br>
              <a:rPr lang="et-EE" sz="4000" dirty="0"/>
            </a:br>
            <a:endParaRPr lang="et-EE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3113D-896E-5149-87F1-2EC96CE0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452" y="1320769"/>
            <a:ext cx="6283569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77" t="2235" r="-17131" b="-2235"/>
          <a:stretch/>
        </p:blipFill>
        <p:spPr>
          <a:xfrm>
            <a:off x="0" y="161364"/>
            <a:ext cx="12192000" cy="6858000"/>
          </a:xfrm>
        </p:spPr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>
          <a:xfrm>
            <a:off x="234462" y="161364"/>
            <a:ext cx="4829907" cy="1781908"/>
          </a:xfrm>
        </p:spPr>
        <p:txBody>
          <a:bodyPr>
            <a:normAutofit fontScale="85000" lnSpcReduction="20000"/>
          </a:bodyPr>
          <a:lstStyle/>
          <a:p>
            <a:endParaRPr lang="et-EE" dirty="0"/>
          </a:p>
          <a:p>
            <a:r>
              <a:rPr lang="et-EE" sz="3200" dirty="0"/>
              <a:t>Kuidas hinnata tervishoiu- ja sotsiaalteenuste integreeritust? </a:t>
            </a:r>
          </a:p>
          <a:p>
            <a:r>
              <a:rPr lang="et-EE" sz="2800" b="0" dirty="0"/>
              <a:t>SCIROCCO konsensusjoonis TÜK insuldiprojektile aprill 2021</a:t>
            </a:r>
          </a:p>
        </p:txBody>
      </p:sp>
    </p:spTree>
    <p:extLst>
      <p:ext uri="{BB962C8B-B14F-4D97-AF65-F5344CB8AC3E}">
        <p14:creationId xmlns:p14="http://schemas.microsoft.com/office/powerpoint/2010/main" val="339724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Taastusravi hõlmatus 6 kuu jooksul pärast indekssündmust (n=596)</a:t>
            </a: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50" y="1338712"/>
            <a:ext cx="6778891" cy="4765823"/>
          </a:xfrm>
        </p:spPr>
      </p:pic>
    </p:spTree>
    <p:extLst>
      <p:ext uri="{BB962C8B-B14F-4D97-AF65-F5344CB8AC3E}">
        <p14:creationId xmlns:p14="http://schemas.microsoft.com/office/powerpoint/2010/main" val="341783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Taastusravi intensiivsus 6 kuu jooksul pärast indekssündmust (n=596)</a:t>
            </a:r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53" y="1394234"/>
            <a:ext cx="6667686" cy="4782729"/>
          </a:xfrm>
        </p:spPr>
      </p:pic>
    </p:spTree>
    <p:extLst>
      <p:ext uri="{BB962C8B-B14F-4D97-AF65-F5344CB8AC3E}">
        <p14:creationId xmlns:p14="http://schemas.microsoft.com/office/powerpoint/2010/main" val="187742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Tervisetulemite kogumine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01.01 </a:t>
            </a:r>
            <a:r>
              <a:rPr lang="et-EE" dirty="0"/>
              <a:t>– </a:t>
            </a:r>
            <a:r>
              <a:rPr lang="fi-FI" dirty="0"/>
              <a:t>30.06.2021 333 uut </a:t>
            </a:r>
            <a:r>
              <a:rPr lang="fi-FI" dirty="0" err="1"/>
              <a:t>patsienti</a:t>
            </a:r>
            <a:endParaRPr lang="et-EE" dirty="0"/>
          </a:p>
          <a:p>
            <a:r>
              <a:rPr lang="et-EE" dirty="0"/>
              <a:t>Küsimustike täitmise määr hospitaliseerimisel ning väljakirjutamisel/ 7 päeva pärast hospitaliseerimist kõikidel küsimustikel (taustaandmed </a:t>
            </a:r>
            <a:r>
              <a:rPr lang="et-EE" dirty="0" err="1"/>
              <a:t>sissekirjutamisel</a:t>
            </a:r>
            <a:r>
              <a:rPr lang="et-EE" dirty="0"/>
              <a:t>, taustaandmed väljakirjutamisel, tervisetulemid ja võimekus) 100%</a:t>
            </a:r>
          </a:p>
          <a:p>
            <a:r>
              <a:rPr lang="et-EE" dirty="0"/>
              <a:t>Elektrooniliselt on 90 p pärast hospitaliseerimist vastanud küsimustikele 6,7% patsientidest ja 7% lähedastest (3,8% vastas ja sisestas lähedane; 3,2% vastas patsient, sisestas lähedane)</a:t>
            </a:r>
          </a:p>
          <a:p>
            <a:r>
              <a:rPr lang="et-EE" dirty="0"/>
              <a:t>Andmete otsimine </a:t>
            </a:r>
            <a:r>
              <a:rPr lang="et-EE" dirty="0" err="1"/>
              <a:t>eHL-ist</a:t>
            </a:r>
            <a:r>
              <a:rPr lang="et-EE" dirty="0"/>
              <a:t> ja sisestamine </a:t>
            </a:r>
            <a:r>
              <a:rPr lang="et-EE" dirty="0" err="1"/>
              <a:t>QuestLinki</a:t>
            </a:r>
            <a:r>
              <a:rPr lang="et-EE" dirty="0"/>
              <a:t> – ca 5-10 min 1 </a:t>
            </a:r>
            <a:r>
              <a:rPr lang="et-EE" dirty="0" err="1"/>
              <a:t>pt</a:t>
            </a:r>
            <a:r>
              <a:rPr lang="et-EE" dirty="0"/>
              <a:t> kohta</a:t>
            </a:r>
          </a:p>
          <a:p>
            <a:r>
              <a:rPr lang="et-EE" dirty="0"/>
              <a:t>Telefonikõne (90 p ja 1 a andmete kogumine) – ca 15 min 1 </a:t>
            </a:r>
            <a:r>
              <a:rPr lang="et-EE" dirty="0" err="1"/>
              <a:t>pt</a:t>
            </a:r>
            <a:r>
              <a:rPr lang="et-EE" dirty="0"/>
              <a:t> kohta</a:t>
            </a:r>
          </a:p>
        </p:txBody>
      </p:sp>
    </p:spTree>
    <p:extLst>
      <p:ext uri="{BB962C8B-B14F-4D97-AF65-F5344CB8AC3E}">
        <p14:creationId xmlns:p14="http://schemas.microsoft.com/office/powerpoint/2010/main" val="359896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/>
              <a:t>TÄNAN 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2400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" sz="4000" dirty="0"/>
              <a:t>Insuldiprojekti sekkumised I etapp – 79 pt</a:t>
            </a:r>
            <a:endParaRPr lang="et-EE" sz="4000" dirty="0"/>
          </a:p>
        </p:txBody>
      </p:sp>
      <p:pic>
        <p:nvPicPr>
          <p:cNvPr id="4" name="Google Shape;62;p14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2748" y="1865376"/>
            <a:ext cx="9144000" cy="418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98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" sz="4000" dirty="0"/>
              <a:t>Insuldiprojekti sekkumised II etapp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15695" y="1825625"/>
            <a:ext cx="1099180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t-EE" dirty="0"/>
              <a:t>Projekt </a:t>
            </a:r>
            <a:r>
              <a:rPr lang="et-EE" dirty="0">
                <a:sym typeface="Wingdings" panose="05000000000000000000" pitchFamily="2" charset="2"/>
              </a:rPr>
              <a:t> päriselu</a:t>
            </a:r>
            <a:endParaRPr lang="et-EE" dirty="0"/>
          </a:p>
          <a:p>
            <a:pPr>
              <a:lnSpc>
                <a:spcPct val="150000"/>
              </a:lnSpc>
            </a:pPr>
            <a:r>
              <a:rPr lang="et-EE" dirty="0"/>
              <a:t>Kõigile insuldipatsientidele (I60-I63)</a:t>
            </a:r>
          </a:p>
          <a:p>
            <a:pPr>
              <a:lnSpc>
                <a:spcPct val="150000"/>
              </a:lnSpc>
            </a:pPr>
            <a:r>
              <a:rPr lang="et-EE" dirty="0"/>
              <a:t>17.05 – 30.06 </a:t>
            </a:r>
            <a:r>
              <a:rPr lang="et-EE" b="1" dirty="0"/>
              <a:t>77</a:t>
            </a:r>
            <a:r>
              <a:rPr lang="et-EE" dirty="0"/>
              <a:t> </a:t>
            </a:r>
            <a:r>
              <a:rPr lang="et-EE" dirty="0" err="1"/>
              <a:t>pt</a:t>
            </a:r>
            <a:endParaRPr lang="et-EE" dirty="0"/>
          </a:p>
          <a:p>
            <a:pPr>
              <a:lnSpc>
                <a:spcPct val="150000"/>
              </a:lnSpc>
            </a:pPr>
            <a:r>
              <a:rPr lang="et-EE" strike="sngStrike" dirty="0"/>
              <a:t>Teleskoop</a:t>
            </a:r>
            <a:r>
              <a:rPr lang="et-EE" dirty="0"/>
              <a:t> </a:t>
            </a:r>
            <a:r>
              <a:rPr lang="et-EE" dirty="0">
                <a:sym typeface="Wingdings" panose="05000000000000000000" pitchFamily="2" charset="2"/>
              </a:rPr>
              <a:t> </a:t>
            </a:r>
            <a:r>
              <a:rPr lang="et-EE" dirty="0" err="1">
                <a:sym typeface="Wingdings" panose="05000000000000000000" pitchFamily="2" charset="2"/>
              </a:rPr>
              <a:t>eHL</a:t>
            </a:r>
            <a:r>
              <a:rPr lang="et-EE" dirty="0">
                <a:sym typeface="Wingdings" panose="05000000000000000000" pitchFamily="2" charset="2"/>
              </a:rPr>
              <a:t> registrilahendus  raviteekonna juhtimise </a:t>
            </a:r>
            <a:r>
              <a:rPr lang="et-EE" dirty="0" err="1">
                <a:sym typeface="Wingdings" panose="05000000000000000000" pitchFamily="2" charset="2"/>
              </a:rPr>
              <a:t>digilahendus</a:t>
            </a:r>
            <a:r>
              <a:rPr lang="et-EE" dirty="0">
                <a:sym typeface="Wingdings" panose="05000000000000000000" pitchFamily="2" charset="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t-EE" dirty="0" err="1">
                <a:sym typeface="Wingdings" panose="05000000000000000000" pitchFamily="2" charset="2"/>
              </a:rPr>
              <a:t>Insuldiõe</a:t>
            </a:r>
            <a:r>
              <a:rPr lang="et-EE" dirty="0">
                <a:sym typeface="Wingdings" panose="05000000000000000000" pitchFamily="2" charset="2"/>
              </a:rPr>
              <a:t> vastuvõtt jätkub kõigis partnerhaiglates (v. a Jõgeva)</a:t>
            </a:r>
          </a:p>
          <a:p>
            <a:pPr>
              <a:lnSpc>
                <a:spcPct val="150000"/>
              </a:lnSpc>
            </a:pPr>
            <a:r>
              <a:rPr lang="et-EE" dirty="0">
                <a:sym typeface="Wingdings" panose="05000000000000000000" pitchFamily="2" charset="2"/>
              </a:rPr>
              <a:t>Saatekirjade probleem: </a:t>
            </a:r>
            <a:r>
              <a:rPr lang="et-EE" dirty="0" err="1">
                <a:sym typeface="Wingdings" panose="05000000000000000000" pitchFamily="2" charset="2"/>
              </a:rPr>
              <a:t>insuldiõe</a:t>
            </a:r>
            <a:r>
              <a:rPr lang="et-EE" dirty="0">
                <a:sym typeface="Wingdings" panose="05000000000000000000" pitchFamily="2" charset="2"/>
              </a:rPr>
              <a:t> vastuvõtt ja taastusravi</a:t>
            </a:r>
          </a:p>
        </p:txBody>
      </p:sp>
    </p:spTree>
    <p:extLst>
      <p:ext uri="{BB962C8B-B14F-4D97-AF65-F5344CB8AC3E}">
        <p14:creationId xmlns:p14="http://schemas.microsoft.com/office/powerpoint/2010/main" val="20385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" sz="4000" dirty="0"/>
              <a:t>Insuldiprojekti sekkumised II etapp – 77 pt</a:t>
            </a:r>
            <a:endParaRPr lang="et-EE" sz="4000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89" y="1423619"/>
            <a:ext cx="8944823" cy="5031463"/>
          </a:xfrm>
        </p:spPr>
      </p:pic>
    </p:spTree>
    <p:extLst>
      <p:ext uri="{BB962C8B-B14F-4D97-AF65-F5344CB8AC3E}">
        <p14:creationId xmlns:p14="http://schemas.microsoft.com/office/powerpoint/2010/main" val="355518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 b="18495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>
          <a:xfrm>
            <a:off x="9017672" y="345282"/>
            <a:ext cx="4154488" cy="538162"/>
          </a:xfrm>
        </p:spPr>
        <p:txBody>
          <a:bodyPr/>
          <a:lstStyle/>
          <a:p>
            <a:r>
              <a:rPr lang="et-EE" dirty="0" err="1"/>
              <a:t>eHL</a:t>
            </a:r>
            <a:r>
              <a:rPr lang="et-EE" dirty="0"/>
              <a:t> registrilahendus</a:t>
            </a:r>
          </a:p>
        </p:txBody>
      </p:sp>
    </p:spTree>
    <p:extLst>
      <p:ext uri="{BB962C8B-B14F-4D97-AF65-F5344CB8AC3E}">
        <p14:creationId xmlns:p14="http://schemas.microsoft.com/office/powerpoint/2010/main" val="300033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di kohatäide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 b="1119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>
          <a:xfrm>
            <a:off x="9017672" y="345282"/>
            <a:ext cx="4154488" cy="538162"/>
          </a:xfrm>
        </p:spPr>
        <p:txBody>
          <a:bodyPr/>
          <a:lstStyle/>
          <a:p>
            <a:r>
              <a:rPr lang="et-EE" dirty="0" err="1"/>
              <a:t>eHL</a:t>
            </a:r>
            <a:r>
              <a:rPr lang="et-EE" dirty="0"/>
              <a:t> registrilahendus</a:t>
            </a:r>
          </a:p>
        </p:txBody>
      </p:sp>
    </p:spTree>
    <p:extLst>
      <p:ext uri="{BB962C8B-B14F-4D97-AF65-F5344CB8AC3E}">
        <p14:creationId xmlns:p14="http://schemas.microsoft.com/office/powerpoint/2010/main" val="184082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0" b="10990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>
          <a:xfrm>
            <a:off x="0" y="76201"/>
            <a:ext cx="4154488" cy="538162"/>
          </a:xfrm>
        </p:spPr>
        <p:txBody>
          <a:bodyPr/>
          <a:lstStyle/>
          <a:p>
            <a:r>
              <a:rPr lang="et-EE" dirty="0" err="1"/>
              <a:t>eHL</a:t>
            </a:r>
            <a:r>
              <a:rPr lang="et-EE" dirty="0"/>
              <a:t> registrilahendus</a:t>
            </a:r>
          </a:p>
        </p:txBody>
      </p:sp>
    </p:spTree>
    <p:extLst>
      <p:ext uri="{BB962C8B-B14F-4D97-AF65-F5344CB8AC3E}">
        <p14:creationId xmlns:p14="http://schemas.microsoft.com/office/powerpoint/2010/main" val="411087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" sz="4000" dirty="0"/>
              <a:t>Teemaviited 17.05 – 22.08</a:t>
            </a:r>
            <a:endParaRPr lang="et-EE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F9370D-DC19-2040-B272-A261D8BAE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93882"/>
              </p:ext>
            </p:extLst>
          </p:nvPr>
        </p:nvGraphicFramePr>
        <p:xfrm>
          <a:off x="8235364" y="1592525"/>
          <a:ext cx="2895932" cy="4817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7458">
                  <a:extLst>
                    <a:ext uri="{9D8B030D-6E8A-4147-A177-3AD203B41FA5}">
                      <a16:colId xmlns:a16="http://schemas.microsoft.com/office/drawing/2014/main" val="3169899736"/>
                    </a:ext>
                  </a:extLst>
                </a:gridCol>
                <a:gridCol w="308474">
                  <a:extLst>
                    <a:ext uri="{9D8B030D-6E8A-4147-A177-3AD203B41FA5}">
                      <a16:colId xmlns:a16="http://schemas.microsoft.com/office/drawing/2014/main" val="1204715106"/>
                    </a:ext>
                  </a:extLst>
                </a:gridCol>
              </a:tblGrid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68689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Eluolu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9454082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Taastusravi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100792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Liikumine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025932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Perearst/pereõde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6610315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Ravimid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5875873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Toetavad teenused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475137"/>
                  </a:ext>
                </a:extLst>
              </a:tr>
              <a:tr h="419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Hoolduskoordinaatorid, heaolumeistrid jt teenused, suunamine KOV-i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9853269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Muu tervisemure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7127174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Abivahendid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3777010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9906399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Tervisenäitajad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9769810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Toitumine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5293988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Vaimne Tervis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5744686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Tasakaal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5070566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8307729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COVID-19 ja vaktsineerimine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674069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6638795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Nõrkus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359299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Alkohol</a:t>
                      </a:r>
                      <a:r>
                        <a:rPr lang="en-US" sz="1100" u="none" strike="noStrike" dirty="0">
                          <a:effectLst/>
                        </a:rPr>
                        <a:t> ja suitsetamine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0197836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7BD8D-892C-1140-B60B-BE0F79A1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825625"/>
            <a:ext cx="7426617" cy="4351338"/>
          </a:xfrm>
        </p:spPr>
        <p:txBody>
          <a:bodyPr/>
          <a:lstStyle/>
          <a:p>
            <a:r>
              <a:rPr lang="en-US" dirty="0"/>
              <a:t>Muu = </a:t>
            </a:r>
            <a:r>
              <a:rPr lang="en-US" dirty="0" err="1"/>
              <a:t>ravikorralduslik</a:t>
            </a:r>
            <a:r>
              <a:rPr lang="en-US" dirty="0"/>
              <a:t> tegevus, </a:t>
            </a:r>
            <a:r>
              <a:rPr lang="en-US" dirty="0" err="1"/>
              <a:t>partnerhaigla</a:t>
            </a:r>
            <a:r>
              <a:rPr lang="en-US" dirty="0"/>
              <a:t> </a:t>
            </a:r>
            <a:r>
              <a:rPr lang="en-US" dirty="0" err="1"/>
              <a:t>insuldikoordinaatori</a:t>
            </a:r>
            <a:r>
              <a:rPr lang="en-US" dirty="0"/>
              <a:t> teavitus, </a:t>
            </a:r>
            <a:r>
              <a:rPr lang="en-US" dirty="0" err="1"/>
              <a:t>uude</a:t>
            </a:r>
            <a:r>
              <a:rPr lang="en-US" dirty="0"/>
              <a:t> </a:t>
            </a:r>
            <a:r>
              <a:rPr lang="en-US" dirty="0" err="1"/>
              <a:t>ravietappi</a:t>
            </a:r>
            <a:r>
              <a:rPr lang="en-US" dirty="0"/>
              <a:t> liikumine, </a:t>
            </a:r>
            <a:r>
              <a:rPr lang="en-US" dirty="0" err="1"/>
              <a:t>insuldiõe</a:t>
            </a:r>
            <a:r>
              <a:rPr lang="en-US" dirty="0"/>
              <a:t> </a:t>
            </a:r>
            <a:r>
              <a:rPr lang="en-US" dirty="0" err="1"/>
              <a:t>vastuvõtu</a:t>
            </a:r>
            <a:r>
              <a:rPr lang="en-US" dirty="0"/>
              <a:t> </a:t>
            </a:r>
            <a:r>
              <a:rPr lang="en-US" dirty="0" err="1"/>
              <a:t>korraldus</a:t>
            </a:r>
            <a:r>
              <a:rPr lang="en-US" dirty="0"/>
              <a:t> </a:t>
            </a:r>
            <a:r>
              <a:rPr lang="en-US" dirty="0" err="1"/>
              <a:t>jmt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teemaviide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muutmisele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FFD7-DEC4-4F47-95BA-D2716434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365125"/>
            <a:ext cx="6462482" cy="1325563"/>
          </a:xfrm>
        </p:spPr>
        <p:txBody>
          <a:bodyPr>
            <a:normAutofit/>
          </a:bodyPr>
          <a:lstStyle/>
          <a:p>
            <a:r>
              <a:rPr lang="et-EE" sz="3600" dirty="0"/>
              <a:t>Insuldikoordinaatori „saatekiri“ </a:t>
            </a:r>
            <a:r>
              <a:rPr lang="et-EE" sz="3600" i="1" dirty="0"/>
              <a:t>(s</a:t>
            </a:r>
            <a:r>
              <a:rPr lang="en-US" sz="3600" i="1" dirty="0" err="1"/>
              <a:t>ocial</a:t>
            </a:r>
            <a:r>
              <a:rPr lang="en-US" sz="3600" i="1" dirty="0"/>
              <a:t> prescribing)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DD7962-3310-A94B-B0F7-62A0981CED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3418" y="1825625"/>
            <a:ext cx="3051163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E0A326-A2E9-E347-8541-482AE2C467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4312" y="28504"/>
            <a:ext cx="4802148" cy="6829495"/>
          </a:xfrm>
        </p:spPr>
      </p:pic>
    </p:spTree>
    <p:extLst>
      <p:ext uri="{BB962C8B-B14F-4D97-AF65-F5344CB8AC3E}">
        <p14:creationId xmlns:p14="http://schemas.microsoft.com/office/powerpoint/2010/main" val="376675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Custom 2">
      <a:dk1>
        <a:srgbClr val="001A71"/>
      </a:dk1>
      <a:lt1>
        <a:srgbClr val="FFFFFF"/>
      </a:lt1>
      <a:dk2>
        <a:srgbClr val="00CFB3"/>
      </a:dk2>
      <a:lt2>
        <a:srgbClr val="E7E6E6"/>
      </a:lt2>
      <a:accent1>
        <a:srgbClr val="001A71"/>
      </a:accent1>
      <a:accent2>
        <a:srgbClr val="00CFB3"/>
      </a:accent2>
      <a:accent3>
        <a:srgbClr val="CCF5F0"/>
      </a:accent3>
      <a:accent4>
        <a:srgbClr val="EF416E"/>
      </a:accent4>
      <a:accent5>
        <a:srgbClr val="FCD9E2"/>
      </a:accent5>
      <a:accent6>
        <a:srgbClr val="CCD1E3"/>
      </a:accent6>
      <a:hlink>
        <a:srgbClr val="0563C1"/>
      </a:hlink>
      <a:folHlink>
        <a:srgbClr val="954F72"/>
      </a:folHlink>
    </a:clrScheme>
    <a:fontScheme name="Dax">
      <a:majorFont>
        <a:latin typeface="Dax Pro"/>
        <a:ea typeface=""/>
        <a:cs typeface=""/>
      </a:majorFont>
      <a:minorFont>
        <a:latin typeface="Dax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0925CE-045B-4B35-BCDB-40B6D7E9D2C4}" vid="{CDC5F6FB-3F77-4402-8DB5-7A0ADFF6DE15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B85AF94EAF6D41AA01973FBC8257D0" ma:contentTypeVersion="10" ma:contentTypeDescription="Loo uus dokument" ma:contentTypeScope="" ma:versionID="46e6b2d1db4daebf2d4eb8cf1820cc28">
  <xsd:schema xmlns:xsd="http://www.w3.org/2001/XMLSchema" xmlns:xs="http://www.w3.org/2001/XMLSchema" xmlns:p="http://schemas.microsoft.com/office/2006/metadata/properties" xmlns:ns2="a25dfa01-a365-431f-9e66-d745aeb5f078" targetNamespace="http://schemas.microsoft.com/office/2006/metadata/properties" ma:root="true" ma:fieldsID="e407279150deb227d2d32e3815ee46eb" ns2:_="">
    <xsd:import namespace="a25dfa01-a365-431f-9e66-d745aeb5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fa01-a365-431f-9e66-d745aeb5f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54379C-A62A-479F-9C53-B10BE7BBDE60}"/>
</file>

<file path=customXml/itemProps2.xml><?xml version="1.0" encoding="utf-8"?>
<ds:datastoreItem xmlns:ds="http://schemas.openxmlformats.org/officeDocument/2006/customXml" ds:itemID="{AB899B85-A606-4A7F-AF83-80397F2584BC}"/>
</file>

<file path=customXml/itemProps3.xml><?xml version="1.0" encoding="utf-8"?>
<ds:datastoreItem xmlns:ds="http://schemas.openxmlformats.org/officeDocument/2006/customXml" ds:itemID="{C4211DDE-1987-4C3E-B6A6-3AF7C35F7375}"/>
</file>

<file path=docProps/app.xml><?xml version="1.0" encoding="utf-8"?>
<Properties xmlns="http://schemas.openxmlformats.org/officeDocument/2006/extended-properties" xmlns:vt="http://schemas.openxmlformats.org/officeDocument/2006/docPropsVTypes">
  <Template>TÜK Esitluspõhi</Template>
  <TotalTime>5829</TotalTime>
  <Words>496</Words>
  <Application>Microsoft Macintosh PowerPoint</Application>
  <PresentationFormat>Widescreen</PresentationFormat>
  <Paragraphs>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Dax Pro</vt:lpstr>
      <vt:lpstr>DaxPro</vt:lpstr>
      <vt:lpstr>Wingdings</vt:lpstr>
      <vt:lpstr>Office'i kujundus</vt:lpstr>
      <vt:lpstr>Kliinikumi  insuldiprojekt: V &amp; VI kvartal </vt:lpstr>
      <vt:lpstr>Insuldiprojekti sekkumised I etapp – 79 pt</vt:lpstr>
      <vt:lpstr>Insuldiprojekti sekkumised II etapp</vt:lpstr>
      <vt:lpstr>Insuldiprojekti sekkumised II etapp – 77 pt</vt:lpstr>
      <vt:lpstr>PowerPoint Presentation</vt:lpstr>
      <vt:lpstr>PowerPoint Presentation</vt:lpstr>
      <vt:lpstr>PowerPoint Presentation</vt:lpstr>
      <vt:lpstr>Teemaviited 17.05 – 22.08</vt:lpstr>
      <vt:lpstr>Insuldikoordinaatori „saatekiri“ (social prescribing)</vt:lpstr>
      <vt:lpstr>Teised olulisemad tegevused </vt:lpstr>
      <vt:lpstr>Tahvelarvutid ja logopeedilised rakendused stats TR </vt:lpstr>
      <vt:lpstr>PowerPoint Presentation</vt:lpstr>
      <vt:lpstr>Taastusravi hõlmatus 6 kuu jooksul pärast indekssündmust (n=596)</vt:lpstr>
      <vt:lpstr>Taastusravi intensiivsus 6 kuu jooksul pärast indekssündmust (n=596)</vt:lpstr>
      <vt:lpstr>Tervisetulemite kogumine</vt:lpstr>
      <vt:lpstr>PowerPoint Presentation</vt:lpstr>
    </vt:vector>
  </TitlesOfParts>
  <Company>SA TY Kliinikum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Helen Kaju</dc:creator>
  <cp:lastModifiedBy>Liina Pääbo</cp:lastModifiedBy>
  <cp:revision>73</cp:revision>
  <dcterms:created xsi:type="dcterms:W3CDTF">2020-02-03T09:36:42Z</dcterms:created>
  <dcterms:modified xsi:type="dcterms:W3CDTF">2021-08-27T07:02:25Z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0x010100D3B85AF94EAF6D41AA01973FBC8257D0</vt:lpwstr>
  </property>
</Properties>
</file>