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242" r:id="rId4"/>
  </p:sldMasterIdLst>
  <p:handoutMasterIdLst>
    <p:handoutMasterId r:id="rId15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5715000" type="screen16x10"/>
  <p:notesSz cx="6858000" cy="9144000"/>
  <p:defaultTextStyle>
    <a:defPPr>
      <a:defRPr lang="en-US"/>
    </a:defPPr>
    <a:lvl1pPr marL="0" algn="l" defTabSz="713203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02" algn="l" defTabSz="713203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03" algn="l" defTabSz="713203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05" algn="l" defTabSz="713203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07" algn="l" defTabSz="713203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09" algn="l" defTabSz="713203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10" algn="l" defTabSz="713203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212" algn="l" defTabSz="713203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814" algn="l" defTabSz="713203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E630C4-E353-6ADA-AD30-19DD576B1618}" v="2" dt="2022-03-24T11:39:13.246"/>
    <p1510:client id="{7DA7A951-EA82-439D-A749-2972E45BF116}" vWet="2" dt="2022-03-23T11:39:44.752"/>
    <p1510:client id="{8106D5A9-E4B1-489D-9198-47AFBFED91FA}" v="19" dt="2022-03-24T07:21:59.452"/>
    <p1510:client id="{BD4C07F1-B36F-CF82-B9FB-985EE425659B}" v="3" dt="2023-04-14T08:06:22.957"/>
    <p1510:client id="{E66EDA3C-D018-49C2-B9F5-202B8906C68B}" v="227" dt="2022-03-23T11:41:30.7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1855C-E15A-D342-91E3-FDFDCF36DF33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32C7FD-0CCE-CE4E-86BB-482A24DA7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081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valeh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28650" y="935302"/>
            <a:ext cx="7886700" cy="1989667"/>
          </a:xfrm>
        </p:spPr>
        <p:txBody>
          <a:bodyPr bIns="0" anchor="b">
            <a:normAutofit/>
          </a:bodyPr>
          <a:lstStyle>
            <a:lvl1pPr algn="ctr" fontAlgn="ctr">
              <a:lnSpc>
                <a:spcPts val="5000"/>
              </a:lnSpc>
              <a:spcAft>
                <a:spcPts val="0"/>
              </a:spcAft>
              <a:defRPr sz="54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t-EE"/>
              <a:t>Presentatsiooni pealkiri kirjuta siia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001698"/>
            <a:ext cx="6858000" cy="1379802"/>
          </a:xfrm>
        </p:spPr>
        <p:txBody>
          <a:bodyPr>
            <a:normAutofit/>
          </a:bodyPr>
          <a:lstStyle>
            <a:lvl1pPr marL="0" indent="0" algn="ctr">
              <a:buNone/>
              <a:defRPr sz="2400" b="0"/>
            </a:lvl1pPr>
            <a:lvl2pPr marL="257168" indent="0" algn="ctr">
              <a:buNone/>
              <a:defRPr sz="1125"/>
            </a:lvl2pPr>
            <a:lvl3pPr marL="514337" indent="0" algn="ctr">
              <a:buNone/>
              <a:defRPr sz="1013"/>
            </a:lvl3pPr>
            <a:lvl4pPr marL="771506" indent="0" algn="ctr">
              <a:buNone/>
              <a:defRPr sz="900"/>
            </a:lvl4pPr>
            <a:lvl5pPr marL="1028675" indent="0" algn="ctr">
              <a:buNone/>
              <a:defRPr sz="900"/>
            </a:lvl5pPr>
            <a:lvl6pPr marL="1285843" indent="0" algn="ctr">
              <a:buNone/>
              <a:defRPr sz="900"/>
            </a:lvl6pPr>
            <a:lvl7pPr marL="1543012" indent="0" algn="ctr">
              <a:buNone/>
              <a:defRPr sz="900"/>
            </a:lvl7pPr>
            <a:lvl8pPr marL="1800180" indent="0" algn="ctr">
              <a:buNone/>
              <a:defRPr sz="900"/>
            </a:lvl8pPr>
            <a:lvl9pPr marL="2057348" indent="0" algn="ctr">
              <a:buNone/>
              <a:defRPr sz="900"/>
            </a:lvl9pPr>
          </a:lstStyle>
          <a:p>
            <a:r>
              <a:rPr lang="et-EE"/>
              <a:t>Siia kirjuta presentatsiooni alapealkiri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59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isu ja seletav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49" y="381000"/>
            <a:ext cx="3163817" cy="13335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err="1"/>
              <a:t>Sisesta</a:t>
            </a:r>
            <a:r>
              <a:rPr lang="en-US"/>
              <a:t> </a:t>
            </a:r>
            <a:r>
              <a:rPr lang="en-US" err="1"/>
              <a:t>siia</a:t>
            </a:r>
            <a:r>
              <a:rPr lang="en-US"/>
              <a:t> </a:t>
            </a:r>
            <a:r>
              <a:rPr lang="en-US" err="1"/>
              <a:t>oma</a:t>
            </a:r>
            <a:r>
              <a:rPr lang="en-US"/>
              <a:t> </a:t>
            </a:r>
            <a:r>
              <a:rPr lang="en-US" err="1"/>
              <a:t>pealkirja</a:t>
            </a:r>
            <a:r>
              <a:rPr lang="en-US"/>
              <a:t> </a:t>
            </a:r>
            <a:r>
              <a:rPr lang="en-US" err="1"/>
              <a:t>tekst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36538" y="822858"/>
            <a:ext cx="4629150" cy="4061354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t-EE"/>
              <a:t>Kliki siia ja kirjuta sisutekst</a:t>
            </a:r>
          </a:p>
          <a:p>
            <a:pPr lvl="1"/>
            <a:r>
              <a:rPr lang="et-EE" err="1"/>
              <a:t>Second</a:t>
            </a:r>
            <a:r>
              <a:rPr lang="et-EE"/>
              <a:t> </a:t>
            </a:r>
            <a:r>
              <a:rPr lang="et-EE" err="1"/>
              <a:t>level</a:t>
            </a:r>
            <a:endParaRPr lang="et-EE"/>
          </a:p>
          <a:p>
            <a:pPr lvl="2"/>
            <a:r>
              <a:rPr lang="et-EE" err="1"/>
              <a:t>Third</a:t>
            </a:r>
            <a:r>
              <a:rPr lang="et-EE"/>
              <a:t> </a:t>
            </a:r>
            <a:r>
              <a:rPr lang="et-EE" err="1"/>
              <a:t>level</a:t>
            </a:r>
            <a:endParaRPr lang="et-EE"/>
          </a:p>
          <a:p>
            <a:pPr lvl="3"/>
            <a:r>
              <a:rPr lang="et-EE" err="1"/>
              <a:t>Fourth</a:t>
            </a:r>
            <a:r>
              <a:rPr lang="et-EE"/>
              <a:t> </a:t>
            </a:r>
            <a:r>
              <a:rPr lang="et-EE" err="1"/>
              <a:t>level</a:t>
            </a:r>
            <a:endParaRPr lang="et-EE"/>
          </a:p>
          <a:p>
            <a:pPr lvl="4"/>
            <a:r>
              <a:rPr lang="et-EE" err="1"/>
              <a:t>Fifth</a:t>
            </a:r>
            <a:r>
              <a:rPr lang="et-EE"/>
              <a:t> </a:t>
            </a:r>
            <a:r>
              <a:rPr lang="et-EE" err="1"/>
              <a:t>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23850" y="1714500"/>
            <a:ext cx="3163816" cy="3176323"/>
          </a:xfrm>
        </p:spPr>
        <p:txBody>
          <a:bodyPr/>
          <a:lstStyle>
            <a:lvl1pPr marL="0" indent="0">
              <a:buNone/>
              <a:defRPr sz="900"/>
            </a:lvl1pPr>
            <a:lvl2pPr marL="257168" indent="0">
              <a:buNone/>
              <a:defRPr sz="788"/>
            </a:lvl2pPr>
            <a:lvl3pPr marL="514337" indent="0">
              <a:buNone/>
              <a:defRPr sz="675"/>
            </a:lvl3pPr>
            <a:lvl4pPr marL="771506" indent="0">
              <a:buNone/>
              <a:defRPr sz="563"/>
            </a:lvl4pPr>
            <a:lvl5pPr marL="1028675" indent="0">
              <a:buNone/>
              <a:defRPr sz="563"/>
            </a:lvl5pPr>
            <a:lvl6pPr marL="1285843" indent="0">
              <a:buNone/>
              <a:defRPr sz="563"/>
            </a:lvl6pPr>
            <a:lvl7pPr marL="1543012" indent="0">
              <a:buNone/>
              <a:defRPr sz="563"/>
            </a:lvl7pPr>
            <a:lvl8pPr marL="1800180" indent="0">
              <a:buNone/>
              <a:defRPr sz="563"/>
            </a:lvl8pPr>
            <a:lvl9pPr marL="2057348" indent="0">
              <a:buNone/>
              <a:defRPr sz="563"/>
            </a:lvl9pPr>
          </a:lstStyle>
          <a:p>
            <a:pPr lvl="0"/>
            <a:r>
              <a:rPr lang="en-US" err="1"/>
              <a:t>Sisesta</a:t>
            </a:r>
            <a:r>
              <a:rPr lang="en-US"/>
              <a:t> </a:t>
            </a:r>
            <a:r>
              <a:rPr lang="en-US" err="1"/>
              <a:t>siia</a:t>
            </a:r>
            <a:r>
              <a:rPr lang="en-US"/>
              <a:t> </a:t>
            </a:r>
            <a:r>
              <a:rPr lang="en-US" err="1"/>
              <a:t>oma</a:t>
            </a:r>
            <a:r>
              <a:rPr lang="en-US"/>
              <a:t> </a:t>
            </a:r>
            <a:r>
              <a:rPr lang="en-US" err="1"/>
              <a:t>sisutekst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5648229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t j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381000"/>
            <a:ext cx="3341842" cy="13335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err="1"/>
              <a:t>Sisesta</a:t>
            </a:r>
            <a:r>
              <a:rPr lang="en-US"/>
              <a:t> </a:t>
            </a:r>
            <a:r>
              <a:rPr lang="en-US" err="1"/>
              <a:t>siia</a:t>
            </a:r>
            <a:r>
              <a:rPr lang="en-US"/>
              <a:t> </a:t>
            </a:r>
            <a:r>
              <a:rPr lang="en-US" err="1"/>
              <a:t>oma</a:t>
            </a:r>
            <a:r>
              <a:rPr lang="en-US"/>
              <a:t> </a:t>
            </a:r>
            <a:r>
              <a:rPr lang="en-US" err="1"/>
              <a:t>pealkirja</a:t>
            </a:r>
            <a:r>
              <a:rPr lang="en-US"/>
              <a:t> </a:t>
            </a:r>
            <a:r>
              <a:rPr lang="en-US" err="1"/>
              <a:t>tekst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887391" y="822858"/>
            <a:ext cx="4629150" cy="4061354"/>
          </a:xfrm>
        </p:spPr>
        <p:txBody>
          <a:bodyPr anchor="ctr" anchorCtr="0"/>
          <a:lstStyle>
            <a:lvl1pPr marL="0" indent="0" algn="ctr">
              <a:buNone/>
              <a:defRPr sz="1800"/>
            </a:lvl1pPr>
            <a:lvl2pPr marL="257168" indent="0">
              <a:buNone/>
              <a:defRPr sz="1575"/>
            </a:lvl2pPr>
            <a:lvl3pPr marL="514337" indent="0">
              <a:buNone/>
              <a:defRPr sz="1350"/>
            </a:lvl3pPr>
            <a:lvl4pPr marL="771506" indent="0">
              <a:buNone/>
              <a:defRPr sz="1125"/>
            </a:lvl4pPr>
            <a:lvl5pPr marL="1028675" indent="0">
              <a:buNone/>
              <a:defRPr sz="1125"/>
            </a:lvl5pPr>
            <a:lvl6pPr marL="1285843" indent="0">
              <a:buNone/>
              <a:defRPr sz="1125"/>
            </a:lvl6pPr>
            <a:lvl7pPr marL="1543012" indent="0">
              <a:buNone/>
              <a:defRPr sz="1125"/>
            </a:lvl7pPr>
            <a:lvl8pPr marL="1800180" indent="0">
              <a:buNone/>
              <a:defRPr sz="1125"/>
            </a:lvl8pPr>
            <a:lvl9pPr marL="2057348" indent="0">
              <a:buNone/>
              <a:defRPr sz="1125"/>
            </a:lvl9pPr>
          </a:lstStyle>
          <a:p>
            <a:r>
              <a:rPr lang="et-EE"/>
              <a:t>Pildi lisamiseks </a:t>
            </a:r>
            <a:r>
              <a:rPr lang="et-EE" err="1"/>
              <a:t>klikka</a:t>
            </a:r>
            <a:r>
              <a:rPr lang="et-EE"/>
              <a:t> ikoonil</a:t>
            </a:r>
            <a:br>
              <a:rPr lang="et-EE"/>
            </a:br>
            <a:r>
              <a:rPr lang="et-EE"/>
              <a:t>või </a:t>
            </a:r>
            <a:r>
              <a:rPr lang="en-US"/>
              <a:t>l</a:t>
            </a:r>
            <a:r>
              <a:rPr lang="et-EE" err="1"/>
              <a:t>ohista</a:t>
            </a:r>
            <a:r>
              <a:rPr lang="et-EE"/>
              <a:t> pilt siia.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23850" y="1714500"/>
            <a:ext cx="3341842" cy="3176323"/>
          </a:xfrm>
        </p:spPr>
        <p:txBody>
          <a:bodyPr/>
          <a:lstStyle>
            <a:lvl1pPr marL="0" indent="0">
              <a:buNone/>
              <a:defRPr sz="900"/>
            </a:lvl1pPr>
            <a:lvl2pPr marL="257168" indent="0">
              <a:buNone/>
              <a:defRPr sz="788"/>
            </a:lvl2pPr>
            <a:lvl3pPr marL="514337" indent="0">
              <a:buNone/>
              <a:defRPr sz="675"/>
            </a:lvl3pPr>
            <a:lvl4pPr marL="771506" indent="0">
              <a:buNone/>
              <a:defRPr sz="563"/>
            </a:lvl4pPr>
            <a:lvl5pPr marL="1028675" indent="0">
              <a:buNone/>
              <a:defRPr sz="563"/>
            </a:lvl5pPr>
            <a:lvl6pPr marL="1285843" indent="0">
              <a:buNone/>
              <a:defRPr sz="563"/>
            </a:lvl6pPr>
            <a:lvl7pPr marL="1543012" indent="0">
              <a:buNone/>
              <a:defRPr sz="563"/>
            </a:lvl7pPr>
            <a:lvl8pPr marL="1800180" indent="0">
              <a:buNone/>
              <a:defRPr sz="563"/>
            </a:lvl8pPr>
            <a:lvl9pPr marL="2057348" indent="0">
              <a:buNone/>
              <a:defRPr sz="563"/>
            </a:lvl9pPr>
          </a:lstStyle>
          <a:p>
            <a:pPr lvl="0"/>
            <a:r>
              <a:rPr lang="en-US" err="1"/>
              <a:t>Sisesta</a:t>
            </a:r>
            <a:r>
              <a:rPr lang="en-US"/>
              <a:t> </a:t>
            </a:r>
            <a:r>
              <a:rPr lang="en-US" err="1"/>
              <a:t>siia</a:t>
            </a:r>
            <a:r>
              <a:rPr lang="en-US"/>
              <a:t> </a:t>
            </a:r>
            <a:r>
              <a:rPr lang="en-US" err="1"/>
              <a:t>oma</a:t>
            </a:r>
            <a:r>
              <a:rPr lang="en-US"/>
              <a:t> </a:t>
            </a:r>
            <a:r>
              <a:rPr lang="en-US" err="1"/>
              <a:t>sisutekst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8285107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ealkiri ja vertikaaln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err="1"/>
              <a:t>Sisesta</a:t>
            </a:r>
            <a:r>
              <a:rPr lang="en-US"/>
              <a:t> </a:t>
            </a:r>
            <a:r>
              <a:rPr lang="en-US" err="1"/>
              <a:t>siia</a:t>
            </a:r>
            <a:r>
              <a:rPr lang="en-US"/>
              <a:t> </a:t>
            </a:r>
            <a:r>
              <a:rPr lang="en-US" err="1"/>
              <a:t>oma</a:t>
            </a:r>
            <a:r>
              <a:rPr lang="en-US"/>
              <a:t> </a:t>
            </a:r>
            <a:r>
              <a:rPr lang="en-US" err="1"/>
              <a:t>pealkirja</a:t>
            </a:r>
            <a:r>
              <a:rPr lang="en-US"/>
              <a:t> </a:t>
            </a:r>
            <a:r>
              <a:rPr lang="en-US" err="1"/>
              <a:t>tekst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t-EE"/>
              <a:t>Kliki siia ja kirjuta sisutekst</a:t>
            </a:r>
          </a:p>
          <a:p>
            <a:pPr lvl="1"/>
            <a:r>
              <a:rPr lang="et-EE" err="1"/>
              <a:t>Second</a:t>
            </a:r>
            <a:r>
              <a:rPr lang="et-EE"/>
              <a:t> </a:t>
            </a:r>
            <a:r>
              <a:rPr lang="et-EE" err="1"/>
              <a:t>level</a:t>
            </a:r>
            <a:endParaRPr lang="et-EE"/>
          </a:p>
          <a:p>
            <a:pPr lvl="2"/>
            <a:r>
              <a:rPr lang="et-EE" err="1"/>
              <a:t>Third</a:t>
            </a:r>
            <a:r>
              <a:rPr lang="et-EE"/>
              <a:t> </a:t>
            </a:r>
            <a:r>
              <a:rPr lang="et-EE" err="1"/>
              <a:t>level</a:t>
            </a:r>
            <a:endParaRPr lang="et-EE"/>
          </a:p>
          <a:p>
            <a:pPr lvl="3"/>
            <a:r>
              <a:rPr lang="et-EE" err="1"/>
              <a:t>Fourth</a:t>
            </a:r>
            <a:r>
              <a:rPr lang="et-EE"/>
              <a:t> </a:t>
            </a:r>
            <a:r>
              <a:rPr lang="et-EE" err="1"/>
              <a:t>level</a:t>
            </a:r>
            <a:endParaRPr lang="et-EE"/>
          </a:p>
          <a:p>
            <a:pPr lvl="4"/>
            <a:r>
              <a:rPr lang="et-EE" err="1"/>
              <a:t>Fifth</a:t>
            </a:r>
            <a:r>
              <a:rPr lang="et-EE"/>
              <a:t> </a:t>
            </a:r>
            <a:r>
              <a:rPr lang="et-EE" err="1"/>
              <a:t>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42014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ne pealkiri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543676" y="304271"/>
            <a:ext cx="1971675" cy="4843198"/>
          </a:xfrm>
        </p:spPr>
        <p:txBody>
          <a:bodyPr vert="eaVert"/>
          <a:lstStyle/>
          <a:p>
            <a:r>
              <a:rPr lang="en-US" err="1"/>
              <a:t>Sisesta</a:t>
            </a:r>
            <a:r>
              <a:rPr lang="en-US"/>
              <a:t> </a:t>
            </a:r>
            <a:r>
              <a:rPr lang="en-US" err="1"/>
              <a:t>siia</a:t>
            </a:r>
            <a:r>
              <a:rPr lang="en-US"/>
              <a:t> </a:t>
            </a:r>
            <a:r>
              <a:rPr lang="en-US" err="1"/>
              <a:t>oma</a:t>
            </a:r>
            <a:r>
              <a:rPr lang="en-US"/>
              <a:t> </a:t>
            </a:r>
            <a:r>
              <a:rPr lang="en-US" err="1"/>
              <a:t>pealkirja</a:t>
            </a:r>
            <a:r>
              <a:rPr lang="en-US"/>
              <a:t> </a:t>
            </a:r>
            <a:r>
              <a:rPr lang="en-US" err="1"/>
              <a:t>tekst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323850" y="304271"/>
            <a:ext cx="5800725" cy="4843198"/>
          </a:xfrm>
        </p:spPr>
        <p:txBody>
          <a:bodyPr vert="eaVert"/>
          <a:lstStyle/>
          <a:p>
            <a:pPr lvl="0"/>
            <a:r>
              <a:rPr lang="et-EE"/>
              <a:t>Kliki siia ja kirjuta sisutekst</a:t>
            </a:r>
          </a:p>
          <a:p>
            <a:pPr lvl="1"/>
            <a:r>
              <a:rPr lang="et-EE" err="1"/>
              <a:t>Second</a:t>
            </a:r>
            <a:r>
              <a:rPr lang="et-EE"/>
              <a:t> </a:t>
            </a:r>
            <a:r>
              <a:rPr lang="et-EE" err="1"/>
              <a:t>level</a:t>
            </a:r>
            <a:endParaRPr lang="et-EE"/>
          </a:p>
          <a:p>
            <a:pPr lvl="2"/>
            <a:r>
              <a:rPr lang="et-EE" err="1"/>
              <a:t>Third</a:t>
            </a:r>
            <a:r>
              <a:rPr lang="et-EE"/>
              <a:t> </a:t>
            </a:r>
            <a:r>
              <a:rPr lang="et-EE" err="1"/>
              <a:t>level</a:t>
            </a:r>
            <a:endParaRPr lang="et-EE"/>
          </a:p>
          <a:p>
            <a:pPr lvl="3"/>
            <a:r>
              <a:rPr lang="et-EE" err="1"/>
              <a:t>Fourth</a:t>
            </a:r>
            <a:r>
              <a:rPr lang="et-EE"/>
              <a:t> </a:t>
            </a:r>
            <a:r>
              <a:rPr lang="et-EE" err="1"/>
              <a:t>level</a:t>
            </a:r>
            <a:endParaRPr lang="et-EE"/>
          </a:p>
          <a:p>
            <a:pPr lvl="4"/>
            <a:r>
              <a:rPr lang="et-EE" err="1"/>
              <a:t>Fifth</a:t>
            </a:r>
            <a:r>
              <a:rPr lang="et-EE"/>
              <a:t> </a:t>
            </a:r>
            <a:r>
              <a:rPr lang="et-EE" err="1"/>
              <a:t>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17449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hart Placeholder 6"/>
          <p:cNvSpPr>
            <a:spLocks noGrp="1"/>
          </p:cNvSpPr>
          <p:nvPr>
            <p:ph type="chart" sz="quarter" idx="13" hasCustomPrompt="1"/>
          </p:nvPr>
        </p:nvSpPr>
        <p:spPr>
          <a:xfrm>
            <a:off x="323850" y="971044"/>
            <a:ext cx="8191500" cy="370615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t-EE" err="1"/>
              <a:t>Klikka</a:t>
            </a:r>
            <a:r>
              <a:rPr lang="et-EE"/>
              <a:t> ja sisesta diagramm</a:t>
            </a: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331942" y="304274"/>
            <a:ext cx="7886700" cy="666770"/>
          </a:xfrm>
        </p:spPr>
        <p:txBody>
          <a:bodyPr/>
          <a:lstStyle/>
          <a:p>
            <a:r>
              <a:rPr lang="en-US" err="1"/>
              <a:t>Sisesta</a:t>
            </a:r>
            <a:r>
              <a:rPr lang="en-US"/>
              <a:t> </a:t>
            </a:r>
            <a:r>
              <a:rPr lang="en-US" err="1"/>
              <a:t>siia</a:t>
            </a:r>
            <a:r>
              <a:rPr lang="en-US"/>
              <a:t> </a:t>
            </a:r>
            <a:r>
              <a:rPr lang="en-US" err="1"/>
              <a:t>oma</a:t>
            </a:r>
            <a:r>
              <a:rPr lang="en-US"/>
              <a:t> </a:t>
            </a:r>
            <a:r>
              <a:rPr lang="en-US" err="1"/>
              <a:t>pealkirja</a:t>
            </a:r>
            <a:r>
              <a:rPr lang="en-US"/>
              <a:t> </a:t>
            </a:r>
            <a:r>
              <a:rPr lang="en-US" err="1"/>
              <a:t>tekst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50281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ealkiri ja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31942" y="304274"/>
            <a:ext cx="7886700" cy="666770"/>
          </a:xfrm>
        </p:spPr>
        <p:txBody>
          <a:bodyPr/>
          <a:lstStyle/>
          <a:p>
            <a:r>
              <a:rPr lang="en-US" err="1"/>
              <a:t>Sisesta</a:t>
            </a:r>
            <a:r>
              <a:rPr lang="en-US"/>
              <a:t> </a:t>
            </a:r>
            <a:r>
              <a:rPr lang="en-US" err="1"/>
              <a:t>siia</a:t>
            </a:r>
            <a:r>
              <a:rPr lang="en-US"/>
              <a:t> </a:t>
            </a:r>
            <a:r>
              <a:rPr lang="en-US" err="1"/>
              <a:t>oma</a:t>
            </a:r>
            <a:r>
              <a:rPr lang="en-US"/>
              <a:t> </a:t>
            </a:r>
            <a:r>
              <a:rPr lang="en-US" err="1"/>
              <a:t>pealkirja</a:t>
            </a:r>
            <a:r>
              <a:rPr lang="en-US"/>
              <a:t> </a:t>
            </a:r>
            <a:r>
              <a:rPr lang="en-US" err="1"/>
              <a:t>tekst</a:t>
            </a:r>
            <a:endParaRPr lang="en-US"/>
          </a:p>
        </p:txBody>
      </p:sp>
      <p:sp>
        <p:nvSpPr>
          <p:cNvPr id="7" name="Table Placeholder 6"/>
          <p:cNvSpPr>
            <a:spLocks noGrp="1"/>
          </p:cNvSpPr>
          <p:nvPr>
            <p:ph type="tbl" sz="quarter" idx="13" hasCustomPrompt="1"/>
          </p:nvPr>
        </p:nvSpPr>
        <p:spPr>
          <a:xfrm>
            <a:off x="323850" y="971044"/>
            <a:ext cx="7886700" cy="3000375"/>
          </a:xfrm>
        </p:spPr>
        <p:txBody>
          <a:bodyPr/>
          <a:lstStyle/>
          <a:p>
            <a:r>
              <a:rPr lang="en-US" err="1"/>
              <a:t>Sisesta</a:t>
            </a:r>
            <a:r>
              <a:rPr lang="en-US"/>
              <a:t> </a:t>
            </a:r>
            <a:r>
              <a:rPr lang="en-US" err="1"/>
              <a:t>tabel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981070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ealkiri ja audio-video me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dia Placeholder 6"/>
          <p:cNvSpPr>
            <a:spLocks noGrp="1"/>
          </p:cNvSpPr>
          <p:nvPr>
            <p:ph type="media" sz="quarter" idx="13" hasCustomPrompt="1"/>
          </p:nvPr>
        </p:nvSpPr>
        <p:spPr>
          <a:xfrm>
            <a:off x="323850" y="971044"/>
            <a:ext cx="8464100" cy="3681876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err="1"/>
              <a:t>Sisesta</a:t>
            </a:r>
            <a:r>
              <a:rPr lang="en-US"/>
              <a:t> </a:t>
            </a:r>
            <a:r>
              <a:rPr lang="en-US" err="1"/>
              <a:t>meediafail</a:t>
            </a: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331942" y="304274"/>
            <a:ext cx="7886700" cy="666770"/>
          </a:xfrm>
        </p:spPr>
        <p:txBody>
          <a:bodyPr/>
          <a:lstStyle/>
          <a:p>
            <a:r>
              <a:rPr lang="en-US" err="1"/>
              <a:t>Sisesta</a:t>
            </a:r>
            <a:r>
              <a:rPr lang="en-US"/>
              <a:t> </a:t>
            </a:r>
            <a:r>
              <a:rPr lang="en-US" err="1"/>
              <a:t>siia</a:t>
            </a:r>
            <a:r>
              <a:rPr lang="en-US"/>
              <a:t> </a:t>
            </a:r>
            <a:r>
              <a:rPr lang="en-US" err="1"/>
              <a:t>oma</a:t>
            </a:r>
            <a:r>
              <a:rPr lang="en-US"/>
              <a:t> </a:t>
            </a:r>
            <a:r>
              <a:rPr lang="en-US" err="1"/>
              <a:t>pealkirja</a:t>
            </a:r>
            <a:r>
              <a:rPr lang="en-US"/>
              <a:t> </a:t>
            </a:r>
            <a:r>
              <a:rPr lang="en-US" err="1"/>
              <a:t>tekst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497017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uur tabel taustag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ble Placeholder 6"/>
          <p:cNvSpPr>
            <a:spLocks noGrp="1"/>
          </p:cNvSpPr>
          <p:nvPr>
            <p:ph type="tbl" sz="quarter" idx="13" hasCustomPrompt="1"/>
          </p:nvPr>
        </p:nvSpPr>
        <p:spPr>
          <a:xfrm>
            <a:off x="95794" y="87087"/>
            <a:ext cx="8952412" cy="5512524"/>
          </a:xfrm>
        </p:spPr>
        <p:txBody>
          <a:bodyPr/>
          <a:lstStyle/>
          <a:p>
            <a:r>
              <a:rPr lang="en-US" err="1"/>
              <a:t>Sisesta</a:t>
            </a:r>
            <a:r>
              <a:rPr lang="en-US"/>
              <a:t> </a:t>
            </a:r>
            <a:r>
              <a:rPr lang="en-US" err="1"/>
              <a:t>tabel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894750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uur tabel pealkirja ja taustag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ble Placeholder 6"/>
          <p:cNvSpPr>
            <a:spLocks noGrp="1"/>
          </p:cNvSpPr>
          <p:nvPr>
            <p:ph type="tbl" sz="quarter" idx="13" hasCustomPrompt="1"/>
          </p:nvPr>
        </p:nvSpPr>
        <p:spPr>
          <a:xfrm>
            <a:off x="95794" y="945663"/>
            <a:ext cx="8952412" cy="4653948"/>
          </a:xfrm>
        </p:spPr>
        <p:txBody>
          <a:bodyPr/>
          <a:lstStyle/>
          <a:p>
            <a:r>
              <a:rPr lang="en-US" err="1"/>
              <a:t>Sisesta</a:t>
            </a:r>
            <a:r>
              <a:rPr lang="en-US"/>
              <a:t> </a:t>
            </a:r>
            <a:r>
              <a:rPr lang="en-US" err="1"/>
              <a:t>tabel</a:t>
            </a:r>
            <a:endParaRPr lang="en-US"/>
          </a:p>
        </p:txBody>
      </p:sp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16165"/>
            <a:ext cx="7886700" cy="651343"/>
          </a:xfrm>
        </p:spPr>
        <p:txBody>
          <a:bodyPr/>
          <a:lstStyle/>
          <a:p>
            <a:r>
              <a:rPr lang="en-US" err="1"/>
              <a:t>Sisesta</a:t>
            </a:r>
            <a:r>
              <a:rPr lang="en-US"/>
              <a:t> </a:t>
            </a:r>
            <a:r>
              <a:rPr lang="en-US" err="1"/>
              <a:t>siia</a:t>
            </a:r>
            <a:r>
              <a:rPr lang="en-US"/>
              <a:t> </a:t>
            </a:r>
            <a:r>
              <a:rPr lang="en-US" err="1"/>
              <a:t>oma</a:t>
            </a:r>
            <a:r>
              <a:rPr lang="en-US"/>
              <a:t> </a:t>
            </a:r>
            <a:r>
              <a:rPr lang="en-US" err="1"/>
              <a:t>pealkirja</a:t>
            </a:r>
            <a:r>
              <a:rPr lang="en-US"/>
              <a:t> </a:t>
            </a:r>
            <a:r>
              <a:rPr lang="en-US" err="1"/>
              <a:t>tekst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79187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uur tabel valge taustag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ble Placeholder 6"/>
          <p:cNvSpPr>
            <a:spLocks noGrp="1"/>
          </p:cNvSpPr>
          <p:nvPr>
            <p:ph type="tbl" sz="quarter" idx="13" hasCustomPrompt="1"/>
          </p:nvPr>
        </p:nvSpPr>
        <p:spPr>
          <a:xfrm>
            <a:off x="95794" y="87087"/>
            <a:ext cx="8952412" cy="5381896"/>
          </a:xfrm>
        </p:spPr>
        <p:txBody>
          <a:bodyPr/>
          <a:lstStyle/>
          <a:p>
            <a:r>
              <a:rPr lang="en-US" err="1"/>
              <a:t>Sisesta</a:t>
            </a:r>
            <a:r>
              <a:rPr lang="en-US"/>
              <a:t> </a:t>
            </a:r>
            <a:r>
              <a:rPr lang="en-US" err="1"/>
              <a:t>tabel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860913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valeht-rohelin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28650" y="935302"/>
            <a:ext cx="7886700" cy="1989667"/>
          </a:xfrm>
        </p:spPr>
        <p:txBody>
          <a:bodyPr bIns="0" anchor="b">
            <a:normAutofit/>
          </a:bodyPr>
          <a:lstStyle>
            <a:lvl1pPr algn="ctr" fontAlgn="ctr">
              <a:lnSpc>
                <a:spcPts val="5000"/>
              </a:lnSpc>
              <a:spcAft>
                <a:spcPts val="0"/>
              </a:spcAft>
              <a:defRPr sz="5400" b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t-EE"/>
              <a:t>Presentatsiooni pealkiri kirjuta siia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001698"/>
            <a:ext cx="6858000" cy="1379802"/>
          </a:xfrm>
        </p:spPr>
        <p:txBody>
          <a:bodyPr>
            <a:normAutofit/>
          </a:bodyPr>
          <a:lstStyle>
            <a:lvl1pPr marL="0" indent="0" algn="ctr">
              <a:buNone/>
              <a:defRPr sz="2400" b="0">
                <a:solidFill>
                  <a:srgbClr val="FFFFFF"/>
                </a:solidFill>
              </a:defRPr>
            </a:lvl1pPr>
            <a:lvl2pPr marL="257168" indent="0" algn="ctr">
              <a:buNone/>
              <a:defRPr sz="1125"/>
            </a:lvl2pPr>
            <a:lvl3pPr marL="514337" indent="0" algn="ctr">
              <a:buNone/>
              <a:defRPr sz="1013"/>
            </a:lvl3pPr>
            <a:lvl4pPr marL="771506" indent="0" algn="ctr">
              <a:buNone/>
              <a:defRPr sz="900"/>
            </a:lvl4pPr>
            <a:lvl5pPr marL="1028675" indent="0" algn="ctr">
              <a:buNone/>
              <a:defRPr sz="900"/>
            </a:lvl5pPr>
            <a:lvl6pPr marL="1285843" indent="0" algn="ctr">
              <a:buNone/>
              <a:defRPr sz="900"/>
            </a:lvl6pPr>
            <a:lvl7pPr marL="1543012" indent="0" algn="ctr">
              <a:buNone/>
              <a:defRPr sz="900"/>
            </a:lvl7pPr>
            <a:lvl8pPr marL="1800180" indent="0" algn="ctr">
              <a:buNone/>
              <a:defRPr sz="900"/>
            </a:lvl8pPr>
            <a:lvl9pPr marL="2057348" indent="0" algn="ctr">
              <a:buNone/>
              <a:defRPr sz="900"/>
            </a:lvl9pPr>
          </a:lstStyle>
          <a:p>
            <a:r>
              <a:rPr lang="et-EE"/>
              <a:t>Siia kirjuta presentatsiooni alapealkiri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142108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uur tabel pealkirja ja valge taustag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6"/>
          <p:cNvSpPr>
            <a:spLocks noGrp="1"/>
          </p:cNvSpPr>
          <p:nvPr>
            <p:ph type="tbl" sz="quarter" idx="13" hasCustomPrompt="1"/>
          </p:nvPr>
        </p:nvSpPr>
        <p:spPr>
          <a:xfrm>
            <a:off x="95794" y="945663"/>
            <a:ext cx="8952412" cy="4532922"/>
          </a:xfrm>
        </p:spPr>
        <p:txBody>
          <a:bodyPr/>
          <a:lstStyle/>
          <a:p>
            <a:r>
              <a:rPr lang="en-US" err="1"/>
              <a:t>Sisesta</a:t>
            </a:r>
            <a:r>
              <a:rPr lang="en-US"/>
              <a:t> </a:t>
            </a:r>
            <a:r>
              <a:rPr lang="en-US" err="1"/>
              <a:t>tabel</a:t>
            </a:r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16165"/>
            <a:ext cx="7886700" cy="651343"/>
          </a:xfrm>
        </p:spPr>
        <p:txBody>
          <a:bodyPr/>
          <a:lstStyle/>
          <a:p>
            <a:r>
              <a:rPr lang="en-US" err="1"/>
              <a:t>Sisesta</a:t>
            </a:r>
            <a:r>
              <a:rPr lang="en-US"/>
              <a:t> </a:t>
            </a:r>
            <a:r>
              <a:rPr lang="en-US" err="1"/>
              <a:t>siia</a:t>
            </a:r>
            <a:r>
              <a:rPr lang="en-US"/>
              <a:t> </a:t>
            </a:r>
            <a:r>
              <a:rPr lang="en-US" err="1"/>
              <a:t>oma</a:t>
            </a:r>
            <a:r>
              <a:rPr lang="en-US"/>
              <a:t> </a:t>
            </a:r>
            <a:r>
              <a:rPr lang="en-US" err="1"/>
              <a:t>pealkirja</a:t>
            </a:r>
            <a:r>
              <a:rPr lang="en-US"/>
              <a:t> </a:t>
            </a:r>
            <a:r>
              <a:rPr lang="en-US" err="1"/>
              <a:t>tekst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85935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valeht-orandzh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28650" y="935302"/>
            <a:ext cx="7886700" cy="1989667"/>
          </a:xfrm>
        </p:spPr>
        <p:txBody>
          <a:bodyPr bIns="0" anchor="b">
            <a:normAutofit/>
          </a:bodyPr>
          <a:lstStyle>
            <a:lvl1pPr algn="ctr" fontAlgn="ctr">
              <a:lnSpc>
                <a:spcPts val="5000"/>
              </a:lnSpc>
              <a:spcAft>
                <a:spcPts val="0"/>
              </a:spcAft>
              <a:defRPr sz="5400" b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t-EE"/>
              <a:t>Presentatsiooni pealkiri kirjuta siia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001698"/>
            <a:ext cx="6858000" cy="1379802"/>
          </a:xfrm>
        </p:spPr>
        <p:txBody>
          <a:bodyPr>
            <a:normAutofit/>
          </a:bodyPr>
          <a:lstStyle>
            <a:lvl1pPr marL="0" indent="0" algn="ctr">
              <a:buNone/>
              <a:defRPr sz="2400" b="0">
                <a:solidFill>
                  <a:srgbClr val="FFFFFF"/>
                </a:solidFill>
              </a:defRPr>
            </a:lvl1pPr>
            <a:lvl2pPr marL="257168" indent="0" algn="ctr">
              <a:buNone/>
              <a:defRPr sz="1125"/>
            </a:lvl2pPr>
            <a:lvl3pPr marL="514337" indent="0" algn="ctr">
              <a:buNone/>
              <a:defRPr sz="1013"/>
            </a:lvl3pPr>
            <a:lvl4pPr marL="771506" indent="0" algn="ctr">
              <a:buNone/>
              <a:defRPr sz="900"/>
            </a:lvl4pPr>
            <a:lvl5pPr marL="1028675" indent="0" algn="ctr">
              <a:buNone/>
              <a:defRPr sz="900"/>
            </a:lvl5pPr>
            <a:lvl6pPr marL="1285843" indent="0" algn="ctr">
              <a:buNone/>
              <a:defRPr sz="900"/>
            </a:lvl6pPr>
            <a:lvl7pPr marL="1543012" indent="0" algn="ctr">
              <a:buNone/>
              <a:defRPr sz="900"/>
            </a:lvl7pPr>
            <a:lvl8pPr marL="1800180" indent="0" algn="ctr">
              <a:buNone/>
              <a:defRPr sz="900"/>
            </a:lvl8pPr>
            <a:lvl9pPr marL="2057348" indent="0" algn="ctr">
              <a:buNone/>
              <a:defRPr sz="900"/>
            </a:lvl9pPr>
          </a:lstStyle>
          <a:p>
            <a:r>
              <a:rPr lang="et-EE"/>
              <a:t>Siia kirjuta presentatsiooni alapealkiri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448212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teks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t-EE"/>
              <a:t>Sisesta siia oma pealkirja tekst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 lIns="90000" rIns="90000"/>
          <a:lstStyle>
            <a:lvl1pPr marL="285750" indent="-285750">
              <a:buFont typeface="Arial" charset="0"/>
              <a:buChar char="•"/>
              <a:defRPr baseline="0"/>
            </a:lvl1pPr>
            <a:lvl3pPr>
              <a:defRPr baseline="0"/>
            </a:lvl3pPr>
            <a:lvl4pPr>
              <a:defRPr baseline="0"/>
            </a:lvl4pPr>
            <a:lvl5pPr>
              <a:defRPr baseline="0"/>
            </a:lvl5pPr>
            <a:lvl6pPr>
              <a:defRPr baseline="0"/>
            </a:lvl6pPr>
          </a:lstStyle>
          <a:p>
            <a:pPr lvl="0"/>
            <a:r>
              <a:rPr lang="et-EE"/>
              <a:t>Esimene tekst</a:t>
            </a:r>
          </a:p>
          <a:p>
            <a:pPr lvl="1"/>
            <a:r>
              <a:rPr lang="et-EE"/>
              <a:t>Teine tekst</a:t>
            </a:r>
          </a:p>
          <a:p>
            <a:pPr lvl="2"/>
            <a:r>
              <a:rPr lang="et-EE"/>
              <a:t>Kolmas tekst</a:t>
            </a:r>
          </a:p>
          <a:p>
            <a:pPr lvl="3"/>
            <a:r>
              <a:rPr lang="et-EE"/>
              <a:t>Neljas tekst</a:t>
            </a:r>
          </a:p>
          <a:p>
            <a:pPr lvl="4"/>
            <a:r>
              <a:rPr lang="et-EE"/>
              <a:t>Viies tekst</a:t>
            </a:r>
          </a:p>
          <a:p>
            <a:pPr lvl="5"/>
            <a:r>
              <a:rPr lang="et-EE"/>
              <a:t>Kuues tekst</a:t>
            </a:r>
          </a:p>
        </p:txBody>
      </p:sp>
    </p:spTree>
    <p:extLst>
      <p:ext uri="{BB962C8B-B14F-4D97-AF65-F5344CB8AC3E}">
        <p14:creationId xmlns:p14="http://schemas.microsoft.com/office/powerpoint/2010/main" val="698907897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Vahe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424787"/>
            <a:ext cx="7886700" cy="2377281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 err="1"/>
              <a:t>Sisesta</a:t>
            </a:r>
            <a:r>
              <a:rPr lang="en-US"/>
              <a:t> </a:t>
            </a:r>
            <a:r>
              <a:rPr lang="en-US" err="1"/>
              <a:t>siia</a:t>
            </a:r>
            <a:r>
              <a:rPr lang="en-US"/>
              <a:t> </a:t>
            </a:r>
            <a:r>
              <a:rPr lang="en-US" err="1"/>
              <a:t>oma</a:t>
            </a:r>
            <a:r>
              <a:rPr lang="en-US"/>
              <a:t> </a:t>
            </a:r>
            <a:r>
              <a:rPr lang="en-US" err="1"/>
              <a:t>pealkirja</a:t>
            </a:r>
            <a:r>
              <a:rPr lang="en-US"/>
              <a:t> </a:t>
            </a:r>
            <a:r>
              <a:rPr lang="en-US" err="1"/>
              <a:t>tekst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3850" y="3824557"/>
            <a:ext cx="7886700" cy="12501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00589D"/>
                </a:solidFill>
              </a:defRPr>
            </a:lvl1pPr>
            <a:lvl2pPr marL="257168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37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0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6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43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1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18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348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err="1"/>
              <a:t>Sisesta</a:t>
            </a:r>
            <a:r>
              <a:rPr lang="en-US"/>
              <a:t> </a:t>
            </a:r>
            <a:r>
              <a:rPr lang="en-US" err="1"/>
              <a:t>siia</a:t>
            </a:r>
            <a:r>
              <a:rPr lang="en-US"/>
              <a:t> </a:t>
            </a:r>
            <a:r>
              <a:rPr lang="en-US" err="1"/>
              <a:t>oma</a:t>
            </a:r>
            <a:r>
              <a:rPr lang="en-US"/>
              <a:t> </a:t>
            </a:r>
            <a:r>
              <a:rPr lang="en-US" err="1"/>
              <a:t>alampealkirja</a:t>
            </a:r>
            <a:r>
              <a:rPr lang="en-US"/>
              <a:t> </a:t>
            </a:r>
            <a:r>
              <a:rPr lang="en-US" err="1"/>
              <a:t>tekst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5695943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isu kaks tul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err="1"/>
              <a:t>Sisesta</a:t>
            </a:r>
            <a:r>
              <a:rPr lang="en-US"/>
              <a:t> </a:t>
            </a:r>
            <a:r>
              <a:rPr lang="en-US" err="1"/>
              <a:t>siia</a:t>
            </a:r>
            <a:r>
              <a:rPr lang="en-US"/>
              <a:t> </a:t>
            </a:r>
            <a:r>
              <a:rPr lang="en-US" err="1"/>
              <a:t>oma</a:t>
            </a:r>
            <a:r>
              <a:rPr lang="en-US"/>
              <a:t> </a:t>
            </a:r>
            <a:r>
              <a:rPr lang="en-US" err="1"/>
              <a:t>pealkirja</a:t>
            </a:r>
            <a:r>
              <a:rPr lang="en-US"/>
              <a:t> </a:t>
            </a:r>
            <a:r>
              <a:rPr lang="en-US" err="1"/>
              <a:t>tekst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31942" y="1521354"/>
            <a:ext cx="3886200" cy="3626115"/>
          </a:xfrm>
        </p:spPr>
        <p:txBody>
          <a:bodyPr/>
          <a:lstStyle/>
          <a:p>
            <a:pPr lvl="0"/>
            <a:r>
              <a:rPr lang="et-EE"/>
              <a:t>Kliki siia ja kirjuta sisutekst</a:t>
            </a:r>
          </a:p>
          <a:p>
            <a:pPr lvl="1"/>
            <a:r>
              <a:rPr lang="et-EE" err="1"/>
              <a:t>Second</a:t>
            </a:r>
            <a:r>
              <a:rPr lang="et-EE"/>
              <a:t> </a:t>
            </a:r>
            <a:r>
              <a:rPr lang="et-EE" err="1"/>
              <a:t>level</a:t>
            </a:r>
            <a:endParaRPr lang="et-EE"/>
          </a:p>
          <a:p>
            <a:pPr lvl="2"/>
            <a:r>
              <a:rPr lang="et-EE" err="1"/>
              <a:t>Third</a:t>
            </a:r>
            <a:r>
              <a:rPr lang="et-EE"/>
              <a:t> </a:t>
            </a:r>
            <a:r>
              <a:rPr lang="et-EE" err="1"/>
              <a:t>level</a:t>
            </a:r>
            <a:endParaRPr lang="et-EE"/>
          </a:p>
          <a:p>
            <a:pPr lvl="3"/>
            <a:r>
              <a:rPr lang="et-EE" err="1"/>
              <a:t>Fourth</a:t>
            </a:r>
            <a:r>
              <a:rPr lang="et-EE"/>
              <a:t> </a:t>
            </a:r>
            <a:r>
              <a:rPr lang="et-EE" err="1"/>
              <a:t>level</a:t>
            </a:r>
            <a:endParaRPr lang="et-EE"/>
          </a:p>
          <a:p>
            <a:pPr lvl="4"/>
            <a:r>
              <a:rPr lang="et-EE" err="1"/>
              <a:t>Fifth</a:t>
            </a:r>
            <a:r>
              <a:rPr lang="et-EE"/>
              <a:t> </a:t>
            </a:r>
            <a:r>
              <a:rPr lang="et-EE" err="1"/>
              <a:t>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434941" y="1521354"/>
            <a:ext cx="3886200" cy="3626115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t-EE"/>
              <a:t>Kliki siia ja kirjuta sisutekst</a:t>
            </a:r>
          </a:p>
          <a:p>
            <a:pPr lvl="1"/>
            <a:r>
              <a:rPr lang="et-EE" err="1"/>
              <a:t>Second</a:t>
            </a:r>
            <a:r>
              <a:rPr lang="et-EE"/>
              <a:t> </a:t>
            </a:r>
            <a:r>
              <a:rPr lang="et-EE" err="1"/>
              <a:t>level</a:t>
            </a:r>
            <a:endParaRPr lang="et-EE"/>
          </a:p>
          <a:p>
            <a:pPr lvl="2"/>
            <a:r>
              <a:rPr lang="et-EE" err="1"/>
              <a:t>Third</a:t>
            </a:r>
            <a:r>
              <a:rPr lang="et-EE"/>
              <a:t> </a:t>
            </a:r>
            <a:r>
              <a:rPr lang="et-EE" err="1"/>
              <a:t>level</a:t>
            </a:r>
            <a:endParaRPr lang="et-EE"/>
          </a:p>
          <a:p>
            <a:pPr lvl="3"/>
            <a:r>
              <a:rPr lang="et-EE" err="1"/>
              <a:t>Fourth</a:t>
            </a:r>
            <a:r>
              <a:rPr lang="et-EE"/>
              <a:t> </a:t>
            </a:r>
            <a:r>
              <a:rPr lang="et-EE" err="1"/>
              <a:t>level</a:t>
            </a:r>
            <a:endParaRPr lang="et-EE"/>
          </a:p>
          <a:p>
            <a:pPr lvl="4"/>
            <a:r>
              <a:rPr lang="et-EE" err="1"/>
              <a:t>Fifth</a:t>
            </a:r>
            <a:r>
              <a:rPr lang="et-EE"/>
              <a:t> </a:t>
            </a:r>
            <a:r>
              <a:rPr lang="et-EE" err="1"/>
              <a:t>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187047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304274"/>
            <a:ext cx="7886700" cy="1104636"/>
          </a:xfrm>
        </p:spPr>
        <p:txBody>
          <a:bodyPr/>
          <a:lstStyle/>
          <a:p>
            <a:r>
              <a:rPr lang="en-US" err="1"/>
              <a:t>Sisesta</a:t>
            </a:r>
            <a:r>
              <a:rPr lang="en-US"/>
              <a:t> </a:t>
            </a:r>
            <a:r>
              <a:rPr lang="en-US" err="1"/>
              <a:t>siia</a:t>
            </a:r>
            <a:r>
              <a:rPr lang="en-US"/>
              <a:t> </a:t>
            </a:r>
            <a:r>
              <a:rPr lang="en-US" err="1"/>
              <a:t>oma</a:t>
            </a:r>
            <a:r>
              <a:rPr lang="en-US"/>
              <a:t> </a:t>
            </a:r>
            <a:r>
              <a:rPr lang="en-US" err="1"/>
              <a:t>pealkirja</a:t>
            </a:r>
            <a:r>
              <a:rPr lang="en-US"/>
              <a:t> </a:t>
            </a:r>
            <a:r>
              <a:rPr lang="en-US" err="1"/>
              <a:t>tekst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30605" y="1400969"/>
            <a:ext cx="3868340" cy="686593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257168" indent="0">
              <a:buNone/>
              <a:defRPr sz="1125" b="1"/>
            </a:lvl2pPr>
            <a:lvl3pPr marL="514337" indent="0">
              <a:buNone/>
              <a:defRPr sz="1013" b="1"/>
            </a:lvl3pPr>
            <a:lvl4pPr marL="771506" indent="0">
              <a:buNone/>
              <a:defRPr sz="900" b="1"/>
            </a:lvl4pPr>
            <a:lvl5pPr marL="1028675" indent="0">
              <a:buNone/>
              <a:defRPr sz="900" b="1"/>
            </a:lvl5pPr>
            <a:lvl6pPr marL="1285843" indent="0">
              <a:buNone/>
              <a:defRPr sz="900" b="1"/>
            </a:lvl6pPr>
            <a:lvl7pPr marL="1543012" indent="0">
              <a:buNone/>
              <a:defRPr sz="900" b="1"/>
            </a:lvl7pPr>
            <a:lvl8pPr marL="1800180" indent="0">
              <a:buNone/>
              <a:defRPr sz="900" b="1"/>
            </a:lvl8pPr>
            <a:lvl9pPr marL="2057348" indent="0">
              <a:buNone/>
              <a:defRPr sz="900" b="1"/>
            </a:lvl9pPr>
          </a:lstStyle>
          <a:p>
            <a:pPr lvl="0"/>
            <a:r>
              <a:rPr lang="en-US" err="1"/>
              <a:t>Sisesta</a:t>
            </a:r>
            <a:r>
              <a:rPr lang="en-US"/>
              <a:t> </a:t>
            </a:r>
            <a:r>
              <a:rPr lang="en-US" err="1"/>
              <a:t>siia</a:t>
            </a:r>
            <a:r>
              <a:rPr lang="en-US"/>
              <a:t> </a:t>
            </a:r>
            <a:r>
              <a:rPr lang="en-US" err="1"/>
              <a:t>oma</a:t>
            </a:r>
            <a:r>
              <a:rPr lang="en-US"/>
              <a:t> </a:t>
            </a:r>
            <a:r>
              <a:rPr lang="en-US" err="1"/>
              <a:t>pealkirja</a:t>
            </a:r>
            <a:r>
              <a:rPr lang="en-US"/>
              <a:t> </a:t>
            </a:r>
            <a:r>
              <a:rPr lang="en-US" err="1"/>
              <a:t>tekst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2087563"/>
            <a:ext cx="3868340" cy="3070490"/>
          </a:xfrm>
        </p:spPr>
        <p:txBody>
          <a:bodyPr/>
          <a:lstStyle/>
          <a:p>
            <a:pPr lvl="0"/>
            <a:r>
              <a:rPr lang="et-EE"/>
              <a:t>Kliki siia ja kirjuta sisutekst</a:t>
            </a:r>
          </a:p>
          <a:p>
            <a:pPr lvl="1"/>
            <a:r>
              <a:rPr lang="et-EE" err="1"/>
              <a:t>Second</a:t>
            </a:r>
            <a:r>
              <a:rPr lang="et-EE"/>
              <a:t> </a:t>
            </a:r>
            <a:r>
              <a:rPr lang="et-EE" err="1"/>
              <a:t>level</a:t>
            </a:r>
            <a:endParaRPr lang="et-EE"/>
          </a:p>
          <a:p>
            <a:pPr lvl="2"/>
            <a:r>
              <a:rPr lang="et-EE" err="1"/>
              <a:t>Third</a:t>
            </a:r>
            <a:r>
              <a:rPr lang="et-EE"/>
              <a:t> </a:t>
            </a:r>
            <a:r>
              <a:rPr lang="et-EE" err="1"/>
              <a:t>level</a:t>
            </a:r>
            <a:endParaRPr lang="et-EE"/>
          </a:p>
          <a:p>
            <a:pPr lvl="3"/>
            <a:r>
              <a:rPr lang="et-EE" err="1"/>
              <a:t>Fourth</a:t>
            </a:r>
            <a:r>
              <a:rPr lang="et-EE"/>
              <a:t> </a:t>
            </a:r>
            <a:r>
              <a:rPr lang="et-EE" err="1"/>
              <a:t>level</a:t>
            </a:r>
            <a:endParaRPr lang="et-EE"/>
          </a:p>
          <a:p>
            <a:pPr lvl="4"/>
            <a:r>
              <a:rPr lang="et-EE" err="1"/>
              <a:t>Fifth</a:t>
            </a:r>
            <a:r>
              <a:rPr lang="et-EE"/>
              <a:t> </a:t>
            </a:r>
            <a:r>
              <a:rPr lang="et-EE" err="1"/>
              <a:t>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385266" y="1400969"/>
            <a:ext cx="3887391" cy="686593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257168" indent="0">
              <a:buNone/>
              <a:defRPr sz="1125" b="1"/>
            </a:lvl2pPr>
            <a:lvl3pPr marL="514337" indent="0">
              <a:buNone/>
              <a:defRPr sz="1013" b="1"/>
            </a:lvl3pPr>
            <a:lvl4pPr marL="771506" indent="0">
              <a:buNone/>
              <a:defRPr sz="900" b="1"/>
            </a:lvl4pPr>
            <a:lvl5pPr marL="1028675" indent="0">
              <a:buNone/>
              <a:defRPr sz="900" b="1"/>
            </a:lvl5pPr>
            <a:lvl6pPr marL="1285843" indent="0">
              <a:buNone/>
              <a:defRPr sz="900" b="1"/>
            </a:lvl6pPr>
            <a:lvl7pPr marL="1543012" indent="0">
              <a:buNone/>
              <a:defRPr sz="900" b="1"/>
            </a:lvl7pPr>
            <a:lvl8pPr marL="1800180" indent="0">
              <a:buNone/>
              <a:defRPr sz="900" b="1"/>
            </a:lvl8pPr>
            <a:lvl9pPr marL="2057348" indent="0">
              <a:buNone/>
              <a:defRPr sz="900" b="1"/>
            </a:lvl9pPr>
          </a:lstStyle>
          <a:p>
            <a:pPr lvl="0"/>
            <a:r>
              <a:rPr lang="en-US" err="1"/>
              <a:t>Sisesta</a:t>
            </a:r>
            <a:r>
              <a:rPr lang="en-US"/>
              <a:t> </a:t>
            </a:r>
            <a:r>
              <a:rPr lang="en-US" err="1"/>
              <a:t>siia</a:t>
            </a:r>
            <a:r>
              <a:rPr lang="en-US"/>
              <a:t> </a:t>
            </a:r>
            <a:r>
              <a:rPr lang="en-US" err="1"/>
              <a:t>oma</a:t>
            </a:r>
            <a:r>
              <a:rPr lang="en-US"/>
              <a:t> </a:t>
            </a:r>
            <a:r>
              <a:rPr lang="en-US" err="1"/>
              <a:t>pealkirja</a:t>
            </a:r>
            <a:r>
              <a:rPr lang="en-US"/>
              <a:t> </a:t>
            </a:r>
            <a:r>
              <a:rPr lang="en-US" err="1"/>
              <a:t>tekst</a:t>
            </a:r>
            <a:endParaRPr lang="et-EE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385266" y="2087563"/>
            <a:ext cx="3887391" cy="3070490"/>
          </a:xfrm>
        </p:spPr>
        <p:txBody>
          <a:bodyPr/>
          <a:lstStyle/>
          <a:p>
            <a:pPr lvl="0"/>
            <a:r>
              <a:rPr lang="et-EE"/>
              <a:t>Kliki siia ja kirjuta sisutekst</a:t>
            </a:r>
          </a:p>
          <a:p>
            <a:pPr lvl="1"/>
            <a:r>
              <a:rPr lang="et-EE" err="1"/>
              <a:t>Second</a:t>
            </a:r>
            <a:r>
              <a:rPr lang="et-EE"/>
              <a:t> </a:t>
            </a:r>
            <a:r>
              <a:rPr lang="et-EE" err="1"/>
              <a:t>level</a:t>
            </a:r>
            <a:endParaRPr lang="et-EE"/>
          </a:p>
          <a:p>
            <a:pPr lvl="2"/>
            <a:r>
              <a:rPr lang="et-EE" err="1"/>
              <a:t>Third</a:t>
            </a:r>
            <a:r>
              <a:rPr lang="et-EE"/>
              <a:t> </a:t>
            </a:r>
            <a:r>
              <a:rPr lang="et-EE" err="1"/>
              <a:t>level</a:t>
            </a:r>
            <a:endParaRPr lang="et-EE"/>
          </a:p>
          <a:p>
            <a:pPr lvl="3"/>
            <a:r>
              <a:rPr lang="et-EE" err="1"/>
              <a:t>Fourth</a:t>
            </a:r>
            <a:r>
              <a:rPr lang="et-EE"/>
              <a:t> </a:t>
            </a:r>
            <a:r>
              <a:rPr lang="et-EE" err="1"/>
              <a:t>level</a:t>
            </a:r>
            <a:endParaRPr lang="et-EE"/>
          </a:p>
          <a:p>
            <a:pPr lvl="4"/>
            <a:r>
              <a:rPr lang="et-EE" err="1"/>
              <a:t>Fifth</a:t>
            </a:r>
            <a:r>
              <a:rPr lang="et-EE"/>
              <a:t> </a:t>
            </a:r>
            <a:r>
              <a:rPr lang="et-EE" err="1"/>
              <a:t>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52215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err="1"/>
              <a:t>Sisesta</a:t>
            </a:r>
            <a:r>
              <a:rPr lang="en-US"/>
              <a:t> </a:t>
            </a:r>
            <a:r>
              <a:rPr lang="en-US" err="1"/>
              <a:t>siia</a:t>
            </a:r>
            <a:r>
              <a:rPr lang="en-US"/>
              <a:t> </a:t>
            </a:r>
            <a:r>
              <a:rPr lang="en-US" err="1"/>
              <a:t>oma</a:t>
            </a:r>
            <a:r>
              <a:rPr lang="en-US"/>
              <a:t> </a:t>
            </a:r>
            <a:r>
              <a:rPr lang="en-US" err="1"/>
              <a:t>pealkirja</a:t>
            </a:r>
            <a:r>
              <a:rPr lang="en-US"/>
              <a:t> </a:t>
            </a:r>
            <a:r>
              <a:rPr lang="en-US" err="1"/>
              <a:t>tekst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8347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 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2780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1942" y="304274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K</a:t>
            </a:r>
            <a:r>
              <a:rPr lang="et-EE" err="1"/>
              <a:t>liki</a:t>
            </a:r>
            <a:r>
              <a:rPr lang="et-EE"/>
              <a:t> siia ja sisesta oma pealkirja tekst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1942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792171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243" r:id="rId1"/>
    <p:sldLayoutId id="2147484244" r:id="rId2"/>
    <p:sldLayoutId id="2147484245" r:id="rId3"/>
    <p:sldLayoutId id="2147484246" r:id="rId4"/>
    <p:sldLayoutId id="2147484247" r:id="rId5"/>
    <p:sldLayoutId id="2147484248" r:id="rId6"/>
    <p:sldLayoutId id="2147484249" r:id="rId7"/>
    <p:sldLayoutId id="2147484250" r:id="rId8"/>
    <p:sldLayoutId id="2147484251" r:id="rId9"/>
    <p:sldLayoutId id="2147484252" r:id="rId10"/>
    <p:sldLayoutId id="2147484253" r:id="rId11"/>
    <p:sldLayoutId id="2147484254" r:id="rId12"/>
    <p:sldLayoutId id="2147484255" r:id="rId13"/>
    <p:sldLayoutId id="2147484256" r:id="rId14"/>
    <p:sldLayoutId id="2147484257" r:id="rId15"/>
    <p:sldLayoutId id="2147484258" r:id="rId16"/>
    <p:sldLayoutId id="2147484259" r:id="rId17"/>
    <p:sldLayoutId id="2147484260" r:id="rId18"/>
    <p:sldLayoutId id="2147484261" r:id="rId19"/>
    <p:sldLayoutId id="2147484262" r:id="rId20"/>
  </p:sldLayoutIdLst>
  <p:hf sldNum="0" hdr="0" ftr="0" dt="0"/>
  <p:txStyles>
    <p:titleStyle>
      <a:lvl1pPr algn="l" defTabSz="514337" rtl="0" eaLnBrk="1" latinLnBrk="0" hangingPunct="1">
        <a:lnSpc>
          <a:spcPct val="90000"/>
        </a:lnSpc>
        <a:spcBef>
          <a:spcPct val="0"/>
        </a:spcBef>
        <a:buNone/>
        <a:defRPr sz="3200" b="1" kern="1200" baseline="0">
          <a:solidFill>
            <a:srgbClr val="00589D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28585" indent="-128585" algn="l" defTabSz="514337" rtl="0" eaLnBrk="1" latinLnBrk="0" hangingPunct="1">
        <a:lnSpc>
          <a:spcPct val="90000"/>
        </a:lnSpc>
        <a:spcBef>
          <a:spcPts val="563"/>
        </a:spcBef>
        <a:buFont typeface="Arial"/>
        <a:buChar char="•"/>
        <a:defRPr sz="1800" kern="1200">
          <a:solidFill>
            <a:srgbClr val="00589D"/>
          </a:solidFill>
          <a:latin typeface="+mn-lt"/>
          <a:ea typeface="+mn-ea"/>
          <a:cs typeface="+mn-cs"/>
        </a:defRPr>
      </a:lvl1pPr>
      <a:lvl2pPr marL="385754" indent="-128585" algn="l" defTabSz="514337" rtl="0" eaLnBrk="1" latinLnBrk="0" hangingPunct="1">
        <a:lnSpc>
          <a:spcPct val="90000"/>
        </a:lnSpc>
        <a:spcBef>
          <a:spcPts val="281"/>
        </a:spcBef>
        <a:buSzPct val="80000"/>
        <a:buFont typeface="Wingdings" charset="2"/>
        <a:buChar char="§"/>
        <a:defRPr sz="1600" kern="1200">
          <a:solidFill>
            <a:srgbClr val="00589D"/>
          </a:solidFill>
          <a:latin typeface="+mn-lt"/>
          <a:ea typeface="+mn-ea"/>
          <a:cs typeface="+mn-cs"/>
        </a:defRPr>
      </a:lvl2pPr>
      <a:lvl3pPr marL="642922" indent="-128585" algn="l" defTabSz="514337" rtl="0" eaLnBrk="1" latinLnBrk="0" hangingPunct="1">
        <a:lnSpc>
          <a:spcPct val="90000"/>
        </a:lnSpc>
        <a:spcBef>
          <a:spcPts val="281"/>
        </a:spcBef>
        <a:buSzPct val="80000"/>
        <a:buFont typeface="ArialUnicodeMS" charset="0"/>
        <a:buChar char="▸"/>
        <a:defRPr sz="1400" kern="1200">
          <a:solidFill>
            <a:srgbClr val="00589D"/>
          </a:solidFill>
          <a:latin typeface="+mn-lt"/>
          <a:ea typeface="+mn-ea"/>
          <a:cs typeface="+mn-cs"/>
        </a:defRPr>
      </a:lvl3pPr>
      <a:lvl4pPr marL="900091" indent="-128585" algn="l" defTabSz="514337" rtl="0" eaLnBrk="1" latinLnBrk="0" hangingPunct="1">
        <a:lnSpc>
          <a:spcPct val="90000"/>
        </a:lnSpc>
        <a:spcBef>
          <a:spcPts val="281"/>
        </a:spcBef>
        <a:buFont typeface="ABeeZee-Regular" charset="0"/>
        <a:buChar char="-"/>
        <a:defRPr sz="1200" kern="1200">
          <a:solidFill>
            <a:srgbClr val="00589D"/>
          </a:solidFill>
          <a:latin typeface="+mn-lt"/>
          <a:ea typeface="+mn-ea"/>
          <a:cs typeface="+mn-cs"/>
        </a:defRPr>
      </a:lvl4pPr>
      <a:lvl5pPr marL="1157259" indent="-128585" algn="l" defTabSz="514337" rtl="0" eaLnBrk="1" latinLnBrk="0" hangingPunct="1">
        <a:lnSpc>
          <a:spcPct val="90000"/>
        </a:lnSpc>
        <a:spcBef>
          <a:spcPts val="281"/>
        </a:spcBef>
        <a:buFont typeface="Arial"/>
        <a:buChar char="•"/>
        <a:defRPr sz="1100" kern="1200">
          <a:solidFill>
            <a:srgbClr val="00589D"/>
          </a:solidFill>
          <a:latin typeface="+mn-lt"/>
          <a:ea typeface="+mn-ea"/>
          <a:cs typeface="+mn-cs"/>
        </a:defRPr>
      </a:lvl5pPr>
      <a:lvl6pPr marL="1414428" indent="-128585" algn="l" defTabSz="514337" rtl="0" eaLnBrk="1" latinLnBrk="0" hangingPunct="1">
        <a:lnSpc>
          <a:spcPct val="90000"/>
        </a:lnSpc>
        <a:spcBef>
          <a:spcPts val="281"/>
        </a:spcBef>
        <a:buFont typeface="Arial"/>
        <a:buChar char="•"/>
        <a:defRPr sz="1013" kern="1200">
          <a:solidFill>
            <a:schemeClr val="bg1"/>
          </a:solidFill>
          <a:latin typeface="+mn-lt"/>
          <a:ea typeface="+mn-ea"/>
          <a:cs typeface="+mn-cs"/>
        </a:defRPr>
      </a:lvl6pPr>
      <a:lvl7pPr marL="1671596" indent="-128585" algn="l" defTabSz="514337" rtl="0" eaLnBrk="1" latinLnBrk="0" hangingPunct="1">
        <a:lnSpc>
          <a:spcPct val="90000"/>
        </a:lnSpc>
        <a:spcBef>
          <a:spcPts val="281"/>
        </a:spcBef>
        <a:buFont typeface="Arial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514337" rtl="0" eaLnBrk="1" latinLnBrk="0" hangingPunct="1">
        <a:lnSpc>
          <a:spcPct val="90000"/>
        </a:lnSpc>
        <a:spcBef>
          <a:spcPts val="281"/>
        </a:spcBef>
        <a:buFont typeface="Arial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4" indent="-128585" algn="l" defTabSz="514337" rtl="0" eaLnBrk="1" latinLnBrk="0" hangingPunct="1">
        <a:lnSpc>
          <a:spcPct val="90000"/>
        </a:lnSpc>
        <a:spcBef>
          <a:spcPts val="281"/>
        </a:spcBef>
        <a:buFont typeface="Arial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8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7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5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2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8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5" orient="horz" pos="1800">
          <p15:clr>
            <a:srgbClr val="F26B43"/>
          </p15:clr>
        </p15:guide>
        <p15:guide id="6" pos="20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aigekassa.ee/inimesele/avaldused" TargetMode="External"/><Relationship Id="rId2" Type="http://schemas.openxmlformats.org/officeDocument/2006/relationships/hyperlink" Target="https://www.haigekassa.ee/kontaktpunkt/riiklik-kontaktpunkt/euroopa-liidu-info-raviasutusele#tab-arstliku-labivaatuse-vastus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>
                <a:solidFill>
                  <a:schemeClr val="accent2">
                    <a:lumMod val="75000"/>
                  </a:schemeClr>
                </a:solidFill>
              </a:rPr>
              <a:t>Töövõimetusleht</a:t>
            </a:r>
            <a:endParaRPr lang="en-US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90850"/>
            <a:ext cx="6858000" cy="690649"/>
          </a:xfrm>
        </p:spPr>
        <p:txBody>
          <a:bodyPr>
            <a:normAutofit/>
          </a:bodyPr>
          <a:lstStyle/>
          <a:p>
            <a:r>
              <a:rPr lang="et-EE" sz="2800">
                <a:solidFill>
                  <a:schemeClr val="accent2">
                    <a:lumMod val="75000"/>
                  </a:schemeClr>
                </a:solidFill>
                <a:latin typeface="+mj-lt"/>
              </a:rPr>
              <a:t>Perearstide infopäev 23.03.2022</a:t>
            </a:r>
            <a:endParaRPr lang="en-US" sz="280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3FFDB82-E300-43C0-87C0-C13B549DD7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7144" y="124586"/>
            <a:ext cx="1064541" cy="366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8817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61D29-556A-4E9F-9981-D508CBB56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942" y="304273"/>
            <a:ext cx="7886700" cy="5290191"/>
          </a:xfrm>
        </p:spPr>
        <p:txBody>
          <a:bodyPr/>
          <a:lstStyle/>
          <a:p>
            <a:pPr algn="ctr"/>
            <a:r>
              <a:rPr lang="et-EE" b="0"/>
              <a:t>Täname tähelepanu eest!</a:t>
            </a:r>
          </a:p>
        </p:txBody>
      </p:sp>
    </p:spTree>
    <p:extLst>
      <p:ext uri="{BB962C8B-B14F-4D97-AF65-F5344CB8AC3E}">
        <p14:creationId xmlns:p14="http://schemas.microsoft.com/office/powerpoint/2010/main" val="557594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2949F-05E4-48D2-B8E0-389C0E09D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i="0">
                <a:solidFill>
                  <a:schemeClr val="accent2">
                    <a:lumMod val="75000"/>
                  </a:schemeClr>
                </a:solidFill>
                <a:effectLst/>
                <a:latin typeface="Aharoni" panose="02010803020104030203" pitchFamily="2" charset="-79"/>
              </a:rPr>
              <a:t>TVL väljastamine tagasiulatuvalt on lubatud:</a:t>
            </a:r>
            <a:endParaRPr lang="et-EE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1D9DA8-2BF5-4D3B-BCF4-93A54F4E1B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942" y="1945178"/>
            <a:ext cx="7886700" cy="3399906"/>
          </a:xfrm>
        </p:spPr>
        <p:txBody>
          <a:bodyPr/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et-EE" sz="2400" b="0" i="0" u="none" strike="noStrike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rPr>
              <a:t>Kui haigestumise / töövabastuse alguse vajadus on </a:t>
            </a:r>
            <a:r>
              <a:rPr lang="et-EE" sz="2400" b="1" i="0" u="none" strike="noStrike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rPr>
              <a:t>fikseeritud </a:t>
            </a:r>
            <a:r>
              <a:rPr lang="et-EE" sz="2400" b="0" i="0" u="none" strike="noStrike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rPr>
              <a:t>– patsient on helistanud perearstile (ka siis kui ei ole telefoni teel perearsti kätte saanud, aga saab helistamist tõendada) või perearsti nõuandetelefonile 1220 või on saatnud perearstile e-kirja</a:t>
            </a:r>
            <a:r>
              <a:rPr lang="en-US" sz="2400" b="0" i="0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rPr>
              <a:t>​</a:t>
            </a:r>
          </a:p>
          <a:p>
            <a:pPr marL="0" indent="0" algn="l" rtl="0" fontAlgn="base">
              <a:buNone/>
            </a:pPr>
            <a:endParaRPr lang="et-EE" sz="2400" b="0" i="0">
              <a:solidFill>
                <a:schemeClr val="accent2">
                  <a:lumMod val="75000"/>
                </a:schemeClr>
              </a:solidFill>
              <a:effectLst/>
              <a:latin typeface="+mj-lt"/>
            </a:endParaRPr>
          </a:p>
          <a:p>
            <a:pPr marL="0" indent="0" algn="l" rtl="0" fontAlgn="base">
              <a:buNone/>
            </a:pPr>
            <a:r>
              <a:rPr lang="et-EE" sz="2400" b="0" i="0" u="none" strike="noStrike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rPr>
              <a:t>Kui patsient soovib TVL väljastamist tagantjärgi, peab </a:t>
            </a:r>
            <a:r>
              <a:rPr lang="et-EE" sz="2400" b="1" i="0" u="none" strike="noStrike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rPr>
              <a:t>patsiendi haigestumine olema perearsti poolt dokumenteeritud </a:t>
            </a:r>
            <a:endParaRPr lang="et-EE" sz="2400" b="0" i="0">
              <a:solidFill>
                <a:schemeClr val="accent2">
                  <a:lumMod val="75000"/>
                </a:schemeClr>
              </a:solidFill>
              <a:effectLst/>
              <a:latin typeface="+mj-lt"/>
            </a:endParaRPr>
          </a:p>
          <a:p>
            <a:pPr marL="0" indent="0">
              <a:buNone/>
            </a:pP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71970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CC83A-64C0-47D2-87DA-2821455DF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i="0">
                <a:solidFill>
                  <a:schemeClr val="accent2">
                    <a:lumMod val="75000"/>
                  </a:schemeClr>
                </a:solidFill>
                <a:effectLst/>
                <a:latin typeface="Aharoni" panose="02010803020104030203" pitchFamily="2" charset="-79"/>
              </a:rPr>
              <a:t>Eestis ravikindlustatud inimese haigestumine välismaal</a:t>
            </a:r>
            <a:endParaRPr lang="et-EE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8BBE6F-1C46-4BEB-96C8-6DA8EAB16B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942" y="1521354"/>
            <a:ext cx="7886700" cy="3889372"/>
          </a:xfrm>
        </p:spPr>
        <p:txBody>
          <a:bodyPr>
            <a:normAutofit fontScale="92500" lnSpcReduction="10000"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et-EE" sz="2000" b="0" i="0" u="none" strike="noStrike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rPr>
              <a:t>Haigestumise ja positiivse COVID testi kohta peab inimene küsima </a:t>
            </a:r>
            <a:r>
              <a:rPr lang="et-EE" sz="2000" b="1" i="0" u="none" strike="noStrike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rPr>
              <a:t>tõendi välismaa raviasutusest</a:t>
            </a:r>
            <a:r>
              <a:rPr lang="et-EE" sz="2000" b="0" i="0" u="none" strike="noStrike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rPr>
              <a:t>. Eesti arst </a:t>
            </a:r>
            <a:r>
              <a:rPr lang="et-EE" sz="2000" b="1" i="0" u="none" strike="noStrike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rPr>
              <a:t>ei tohi </a:t>
            </a:r>
            <a:r>
              <a:rPr lang="et-EE" sz="2000" b="0" i="0" u="none" strike="noStrike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rPr>
              <a:t>välismaal haigestumise korral </a:t>
            </a:r>
            <a:r>
              <a:rPr lang="et-EE" sz="2000" b="1" i="0" u="none" strike="noStrike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rPr>
              <a:t>esmast </a:t>
            </a:r>
            <a:r>
              <a:rPr lang="et-EE" sz="2000" b="0" i="0" u="none" strike="noStrike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rPr>
              <a:t>TVL avada</a:t>
            </a:r>
            <a:r>
              <a:rPr lang="en-US" sz="2000" b="0" i="0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rPr>
              <a:t>​</a:t>
            </a:r>
            <a:endParaRPr lang="et-EE" sz="2000" b="0" i="0">
              <a:solidFill>
                <a:schemeClr val="accent2">
                  <a:lumMod val="75000"/>
                </a:schemeClr>
              </a:solidFill>
              <a:effectLst/>
              <a:latin typeface="+mj-lt"/>
            </a:endParaRPr>
          </a:p>
          <a:p>
            <a:pPr marL="0" indent="0" algn="l" rtl="0" fontAlgn="base">
              <a:buNone/>
            </a:pPr>
            <a:endParaRPr lang="en-US" sz="2000" b="0" i="0">
              <a:solidFill>
                <a:schemeClr val="accent2">
                  <a:lumMod val="75000"/>
                </a:schemeClr>
              </a:solidFill>
              <a:effectLst/>
              <a:latin typeface="+mj-lt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t-EE" sz="2000" b="1" i="0" u="none" strike="noStrike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rPr>
              <a:t>Tõendi peab inimene esitama oma tööandjale</a:t>
            </a:r>
            <a:r>
              <a:rPr lang="et-EE" sz="2000" b="0" i="0" u="none" strike="noStrike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rPr>
              <a:t>, kes edastab selle koos vajalike lisadokumentidega haigekassasse</a:t>
            </a:r>
            <a:r>
              <a:rPr lang="et-EE" sz="2000" b="0" i="0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rPr>
              <a:t>​</a:t>
            </a:r>
          </a:p>
          <a:p>
            <a:pPr marL="0" indent="0" algn="l" rtl="0" fontAlgn="base">
              <a:buNone/>
            </a:pPr>
            <a:endParaRPr lang="et-EE" sz="2000" b="0" i="0">
              <a:solidFill>
                <a:schemeClr val="accent2">
                  <a:lumMod val="75000"/>
                </a:schemeClr>
              </a:solidFill>
              <a:effectLst/>
              <a:latin typeface="+mj-lt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t-EE" sz="2000" b="1" i="0" u="none" strike="noStrike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rPr>
              <a:t>Haigekassa </a:t>
            </a:r>
            <a:r>
              <a:rPr lang="et-EE" sz="2000" b="0" i="0" u="none" strike="noStrike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rPr>
              <a:t>sisestab tõendi </a:t>
            </a:r>
            <a:r>
              <a:rPr lang="et-EE" sz="2000" b="1" i="0" u="none" strike="noStrike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rPr>
              <a:t>esmase haiguslehena</a:t>
            </a:r>
            <a:r>
              <a:rPr lang="et-EE" sz="2000" b="0" i="0" u="none" strike="noStrike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rPr>
              <a:t> haigekassa andmekogusse</a:t>
            </a:r>
            <a:r>
              <a:rPr lang="et-EE" sz="2000" b="0" i="0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rPr>
              <a:t>​</a:t>
            </a:r>
          </a:p>
          <a:p>
            <a:pPr marL="0" indent="0" algn="l" rtl="0" fontAlgn="base">
              <a:buNone/>
            </a:pPr>
            <a:endParaRPr lang="et-EE" sz="2000" b="0" i="0">
              <a:solidFill>
                <a:schemeClr val="accent2">
                  <a:lumMod val="75000"/>
                </a:schemeClr>
              </a:solidFill>
              <a:effectLst/>
              <a:latin typeface="+mj-lt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t-EE" sz="2000" b="0" i="0" u="none" strike="noStrike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rPr>
              <a:t>Kui inimene </a:t>
            </a:r>
            <a:r>
              <a:rPr lang="et-EE" sz="2000" b="1" i="0" u="none" strike="noStrike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rPr>
              <a:t>vajab töövabastust pikemaks ajaks</a:t>
            </a:r>
            <a:r>
              <a:rPr lang="et-EE" sz="2000" b="0" i="0" u="none" strike="noStrike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rPr>
              <a:t> tõendile märgitust peab ta pöörduma perearsti poole. Järglehte saab väljastada kui tõend on esmase haiguslehena haigekassa andmekogusse sisestatud</a:t>
            </a:r>
            <a:endParaRPr lang="et-EE" sz="2000" b="0" i="0">
              <a:solidFill>
                <a:schemeClr val="accent2">
                  <a:lumMod val="75000"/>
                </a:schemeClr>
              </a:solidFill>
              <a:effectLst/>
              <a:latin typeface="+mj-lt"/>
            </a:endParaRPr>
          </a:p>
          <a:p>
            <a:pPr marL="0" indent="0">
              <a:buNone/>
            </a:pP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2867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09159-30E3-4651-BDA1-FF567741F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i="0" u="none" strike="noStrike">
                <a:solidFill>
                  <a:schemeClr val="accent2">
                    <a:lumMod val="75000"/>
                  </a:schemeClr>
                </a:solidFill>
                <a:effectLst/>
                <a:latin typeface="Aharoni" panose="02010803020104030203" pitchFamily="2" charset="-79"/>
              </a:rPr>
              <a:t>EL kodaniku haigestumine Eestis</a:t>
            </a:r>
            <a:endParaRPr lang="et-EE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B0453-3256-4F17-973A-500A5009BE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et-EE" sz="2000" b="0" i="0" u="none" strike="noStrike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rPr>
              <a:t>Eestis ravi saanud EL liikmesriigi kindlustustatule peab arst väljastama </a:t>
            </a:r>
            <a:r>
              <a:rPr lang="et-EE" sz="2000" b="0" i="0" u="none" strike="noStrike"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hlinkClick r:id="rId2"/>
              </a:rPr>
              <a:t>„Arstliku läbivaatuse vastuse“</a:t>
            </a:r>
            <a:r>
              <a:rPr lang="en-US" sz="2000" b="0" i="0"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hlinkClick r:id="rId2"/>
              </a:rPr>
              <a:t>​</a:t>
            </a:r>
            <a:endParaRPr lang="et-EE" sz="2000" b="0" i="0">
              <a:solidFill>
                <a:schemeClr val="accent2">
                  <a:lumMod val="75000"/>
                </a:schemeClr>
              </a:solidFill>
              <a:effectLst/>
              <a:latin typeface="+mj-lt"/>
            </a:endParaRPr>
          </a:p>
          <a:p>
            <a:pPr marL="0" indent="0" algn="l" rtl="0" fontAlgn="base">
              <a:buNone/>
            </a:pPr>
            <a:endParaRPr lang="en-US" sz="2000" b="0" i="0">
              <a:solidFill>
                <a:schemeClr val="accent2">
                  <a:lumMod val="75000"/>
                </a:schemeClr>
              </a:solidFill>
              <a:effectLst/>
              <a:latin typeface="+mj-lt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t-EE" sz="2000" b="0" i="0" u="none" strike="noStrike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rPr>
              <a:t>Dokument tuleb välja </a:t>
            </a:r>
            <a:r>
              <a:rPr lang="et-EE" sz="2000" b="1" i="0" u="none" strike="noStrike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rPr>
              <a:t>printida</a:t>
            </a:r>
            <a:r>
              <a:rPr lang="et-EE" sz="2000" b="0" i="0" u="none" strike="noStrike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rPr>
              <a:t>, </a:t>
            </a:r>
            <a:r>
              <a:rPr lang="et-EE" sz="2000" b="1" i="0" u="none" strike="noStrike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rPr>
              <a:t>allkirjastada </a:t>
            </a:r>
            <a:r>
              <a:rPr lang="et-EE" sz="2000" b="0" i="0" u="none" strike="noStrike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rPr>
              <a:t>ning </a:t>
            </a:r>
            <a:r>
              <a:rPr lang="et-EE" sz="2000" b="1" i="0" u="none" strike="noStrike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rPr>
              <a:t>anda inimesele</a:t>
            </a:r>
            <a:r>
              <a:rPr lang="et-EE" sz="2000" b="0" i="0" u="none" strike="noStrike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rPr>
              <a:t>, kes pöördub sellega tööandja või kindlustajariigi hüvitist maksva asutuse poole</a:t>
            </a:r>
            <a:r>
              <a:rPr lang="et-EE" sz="2000" b="0" i="0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rPr>
              <a:t>​</a:t>
            </a:r>
          </a:p>
          <a:p>
            <a:pPr marL="0" indent="0" algn="l" rtl="0" fontAlgn="base">
              <a:buNone/>
            </a:pPr>
            <a:endParaRPr lang="et-EE" sz="2000" b="0" i="0">
              <a:solidFill>
                <a:schemeClr val="accent2">
                  <a:lumMod val="75000"/>
                </a:schemeClr>
              </a:solidFill>
              <a:effectLst/>
              <a:latin typeface="+mj-lt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t-EE" sz="2000" b="0" i="0" u="none" strike="noStrike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rPr>
              <a:t>Inimene võib edastada dokumendi koos avaldusega </a:t>
            </a:r>
            <a:r>
              <a:rPr lang="et-EE" sz="2000" b="0" i="0" u="none" strike="noStrike"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hlinkClick r:id="rId3"/>
              </a:rPr>
              <a:t>(</a:t>
            </a:r>
            <a:r>
              <a:rPr lang="et-EE" sz="2000" b="0" i="0"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hlinkClick r:id="rId3"/>
              </a:rPr>
              <a:t>Avaldus töövõimetushüvitise taotlemiseks EL liikmesriigis)</a:t>
            </a:r>
            <a:r>
              <a:rPr lang="et-EE" sz="2000" b="0" i="0" u="none" strike="noStrike"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hlinkClick r:id="rId3"/>
              </a:rPr>
              <a:t> </a:t>
            </a:r>
            <a:r>
              <a:rPr lang="et-EE" sz="2000" b="0" i="0" u="none" strike="noStrike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rPr>
              <a:t>haigekassale, kes  edastab dokumendid välisriigi kindlustusasutusele. NB! Sel juhul pikeneb hüvitise saamise aeg</a:t>
            </a:r>
            <a:endParaRPr lang="et-EE" sz="2000" b="0" i="0">
              <a:solidFill>
                <a:schemeClr val="accent2">
                  <a:lumMod val="75000"/>
                </a:schemeClr>
              </a:solidFill>
              <a:effectLst/>
              <a:latin typeface="+mj-lt"/>
            </a:endParaRPr>
          </a:p>
          <a:p>
            <a:pPr marL="0" indent="0">
              <a:buNone/>
            </a:pP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97246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85507-30E1-45DA-9E81-711FC7655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942" y="304274"/>
            <a:ext cx="7886700" cy="477122"/>
          </a:xfrm>
        </p:spPr>
        <p:txBody>
          <a:bodyPr>
            <a:normAutofit fontScale="90000"/>
          </a:bodyPr>
          <a:lstStyle/>
          <a:p>
            <a:r>
              <a:rPr lang="et-EE" b="1" i="0">
                <a:solidFill>
                  <a:schemeClr val="accent2">
                    <a:lumMod val="75000"/>
                  </a:schemeClr>
                </a:solidFill>
                <a:effectLst/>
                <a:latin typeface="Aharoni" panose="02010803020104030203" pitchFamily="2" charset="-79"/>
              </a:rPr>
              <a:t>TVL parandamine </a:t>
            </a:r>
            <a:endParaRPr lang="et-EE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896B0A8-4825-4531-8B61-AB2E66F8C4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8383162"/>
              </p:ext>
            </p:extLst>
          </p:nvPr>
        </p:nvGraphicFramePr>
        <p:xfrm>
          <a:off x="328269" y="909323"/>
          <a:ext cx="8533098" cy="4199013"/>
        </p:xfrm>
        <a:graphic>
          <a:graphicData uri="http://schemas.openxmlformats.org/drawingml/2006/table">
            <a:tbl>
              <a:tblPr/>
              <a:tblGrid>
                <a:gridCol w="1979800">
                  <a:extLst>
                    <a:ext uri="{9D8B030D-6E8A-4147-A177-3AD203B41FA5}">
                      <a16:colId xmlns:a16="http://schemas.microsoft.com/office/drawing/2014/main" val="3186508504"/>
                    </a:ext>
                  </a:extLst>
                </a:gridCol>
                <a:gridCol w="595423">
                  <a:extLst>
                    <a:ext uri="{9D8B030D-6E8A-4147-A177-3AD203B41FA5}">
                      <a16:colId xmlns:a16="http://schemas.microsoft.com/office/drawing/2014/main" val="3821739352"/>
                    </a:ext>
                  </a:extLst>
                </a:gridCol>
                <a:gridCol w="170360">
                  <a:extLst>
                    <a:ext uri="{9D8B030D-6E8A-4147-A177-3AD203B41FA5}">
                      <a16:colId xmlns:a16="http://schemas.microsoft.com/office/drawing/2014/main" val="3835079416"/>
                    </a:ext>
                  </a:extLst>
                </a:gridCol>
                <a:gridCol w="5787515">
                  <a:extLst>
                    <a:ext uri="{9D8B030D-6E8A-4147-A177-3AD203B41FA5}">
                      <a16:colId xmlns:a16="http://schemas.microsoft.com/office/drawing/2014/main" val="1983007211"/>
                    </a:ext>
                  </a:extLst>
                </a:gridCol>
              </a:tblGrid>
              <a:tr h="445547">
                <a:tc>
                  <a:txBody>
                    <a:bodyPr/>
                    <a:lstStyle/>
                    <a:p>
                      <a:pPr algn="l" rtl="0" fontAlgn="base"/>
                      <a:r>
                        <a:rPr lang="et-E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Paranduse põhjus</a:t>
                      </a:r>
                      <a:r>
                        <a:rPr lang="et-EE" sz="7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t-EE" sz="7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6098" marR="66098" marT="33049" marB="33049" anchor="ctr">
                    <a:lnL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t-E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TVL arv 2021.a.</a:t>
                      </a:r>
                      <a:r>
                        <a:rPr lang="et-EE" sz="7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t-EE" sz="7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6098" marR="66098" marT="33049" marB="33049" anchor="ctr">
                    <a:lnL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et-E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</a:txBody>
                  <a:tcPr marL="66098" marR="66098" marT="33049" marB="33049" anchor="ctr">
                    <a:lnL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t-E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 ja soovitused arstidele õiendite saatmise vähendamiseks</a:t>
                      </a:r>
                      <a:r>
                        <a:rPr lang="et-EE" sz="7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t-EE" sz="7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6098" marR="66098" marT="33049" marB="33049" anchor="ctr">
                    <a:lnL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4340154"/>
                  </a:ext>
                </a:extLst>
              </a:tr>
              <a:tr h="183898">
                <a:tc>
                  <a:txBody>
                    <a:bodyPr/>
                    <a:lstStyle/>
                    <a:p>
                      <a:pPr algn="l" rtl="0" fontAlgn="base"/>
                      <a:r>
                        <a:rPr lang="et-E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Diagnoos/Ravi eiramine</a:t>
                      </a:r>
                      <a:r>
                        <a:rPr lang="et-EE" sz="7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t-EE" sz="7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6098" marR="66098" marT="33049" marB="33049" anchor="ctr">
                    <a:lnL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t-E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</a:t>
                      </a:r>
                      <a:r>
                        <a:rPr lang="et-EE" sz="7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t-EE" sz="7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6098" marR="66098" marT="33049" marB="33049" anchor="ctr">
                    <a:lnL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et-E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</a:txBody>
                  <a:tcPr marL="66098" marR="66098" marT="33049" marB="33049" anchor="ctr">
                    <a:lnL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t-E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Muudetakse diagnoosi või märgitakse ravi eiramine, ravi eiramise lisamine või maha võtmine</a:t>
                      </a:r>
                      <a:r>
                        <a:rPr lang="et-EE" sz="7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t-EE" sz="7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6098" marR="66098" marT="33049" marB="33049" anchor="ctr">
                    <a:lnL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9102032"/>
                  </a:ext>
                </a:extLst>
              </a:tr>
              <a:tr h="417471">
                <a:tc>
                  <a:txBody>
                    <a:bodyPr/>
                    <a:lstStyle/>
                    <a:p>
                      <a:pPr algn="l" rtl="0" fontAlgn="base"/>
                      <a:r>
                        <a:rPr lang="et-E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Esmane/Järg</a:t>
                      </a:r>
                      <a:r>
                        <a:rPr lang="et-EE" sz="7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t-EE" sz="7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6098" marR="66098" marT="33049" marB="33049" anchor="ctr">
                    <a:lnL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t-E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814</a:t>
                      </a:r>
                      <a:r>
                        <a:rPr lang="et-EE" sz="7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t-EE" sz="7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6098" marR="66098" marT="33049" marB="33049" anchor="ctr">
                    <a:lnL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et-E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</a:txBody>
                  <a:tcPr marL="66098" marR="66098" marT="33049" marB="33049" anchor="ctr">
                    <a:lnL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t-E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Kui tööandja pole esmast TVL-i veel kinnitanud, siis tühistame TVL-i, võtame arstiga ühendust ja arst saadab uue TVL järglehena. </a:t>
                      </a:r>
                      <a:r>
                        <a:rPr lang="et-EE" sz="7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t-EE" sz="7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6098" marR="66098" marT="33049" marB="33049" anchor="ctr">
                    <a:lnL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2107692"/>
                  </a:ext>
                </a:extLst>
              </a:tr>
              <a:tr h="231931">
                <a:tc>
                  <a:txBody>
                    <a:bodyPr/>
                    <a:lstStyle/>
                    <a:p>
                      <a:pPr algn="l" rtl="0" fontAlgn="base"/>
                      <a:r>
                        <a:rPr lang="et-E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Isik loobub TVL-st</a:t>
                      </a:r>
                      <a:r>
                        <a:rPr lang="et-EE" sz="7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t-EE" sz="7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6098" marR="66098" marT="33049" marB="33049" anchor="ctr">
                    <a:lnL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t-E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1488</a:t>
                      </a:r>
                      <a:r>
                        <a:rPr lang="et-EE" sz="7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t-EE" sz="7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6098" marR="66098" marT="33049" marB="33049" anchor="ctr">
                    <a:lnL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et-E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</a:txBody>
                  <a:tcPr marL="66098" marR="66098" marT="33049" marB="33049" anchor="ctr">
                    <a:lnL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et-E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</a:txBody>
                  <a:tcPr marL="66098" marR="66098" marT="33049" marB="33049" anchor="ctr">
                    <a:lnL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8235637"/>
                  </a:ext>
                </a:extLst>
              </a:tr>
              <a:tr h="231931">
                <a:tc>
                  <a:txBody>
                    <a:bodyPr/>
                    <a:lstStyle/>
                    <a:p>
                      <a:pPr algn="l" rtl="0" fontAlgn="base"/>
                      <a:r>
                        <a:rPr lang="nn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Järg/Esmane (arsti õiendi alusel)</a:t>
                      </a:r>
                      <a:r>
                        <a:rPr lang="nn-NO" sz="7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nn-NO" sz="7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6098" marR="66098" marT="33049" marB="33049" anchor="ctr">
                    <a:lnL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t-E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</a:t>
                      </a:r>
                      <a:r>
                        <a:rPr lang="et-EE" sz="7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t-EE" sz="7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6098" marR="66098" marT="33049" marB="33049" anchor="ctr">
                    <a:lnL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et-E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</a:txBody>
                  <a:tcPr marL="66098" marR="66098" marT="33049" marB="33049" anchor="ctr">
                    <a:lnL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et-E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</a:txBody>
                  <a:tcPr marL="66098" marR="66098" marT="33049" marB="33049" anchor="ctr">
                    <a:lnL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889540"/>
                  </a:ext>
                </a:extLst>
              </a:tr>
              <a:tr h="231931">
                <a:tc>
                  <a:txBody>
                    <a:bodyPr/>
                    <a:lstStyle/>
                    <a:p>
                      <a:pPr algn="l" rtl="0" fontAlgn="base"/>
                      <a:r>
                        <a:rPr lang="et-E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Kindlustuse probleem</a:t>
                      </a:r>
                      <a:r>
                        <a:rPr lang="et-EE" sz="7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t-EE" sz="7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6098" marR="66098" marT="33049" marB="33049" anchor="ctr">
                    <a:lnL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t-E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  <a:r>
                        <a:rPr lang="et-EE" sz="7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t-EE" sz="7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6098" marR="66098" marT="33049" marB="33049" anchor="ctr">
                    <a:lnL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et-E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</a:txBody>
                  <a:tcPr marL="66098" marR="66098" marT="33049" marB="33049" anchor="ctr">
                    <a:lnL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Kindlustuseta inimese TVL tühistamine</a:t>
                      </a:r>
                      <a:r>
                        <a:rPr lang="fi-FI" sz="7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fi-FI" sz="7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6098" marR="66098" marT="33049" marB="33049" anchor="ctr">
                    <a:lnL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85375"/>
                  </a:ext>
                </a:extLst>
              </a:tr>
              <a:tr h="812787">
                <a:tc>
                  <a:txBody>
                    <a:bodyPr/>
                    <a:lstStyle/>
                    <a:p>
                      <a:pPr algn="l" rtl="0" fontAlgn="base"/>
                      <a:r>
                        <a:rPr lang="et-E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TVL-l alguse v lõpu kuupäeva muutmine</a:t>
                      </a:r>
                      <a:r>
                        <a:rPr lang="et-EE" sz="7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t-EE" sz="7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6098" marR="66098" marT="33049" marB="33049" anchor="ctr">
                    <a:lnL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t-E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2607</a:t>
                      </a:r>
                      <a:r>
                        <a:rPr lang="et-EE" sz="7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t-EE" sz="7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6098" marR="66098" marT="33049" marB="33049" anchor="ctr">
                    <a:lnL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et-E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</a:txBody>
                  <a:tcPr marL="66098" marR="66098" marT="33049" marB="33049" anchor="ctr">
                    <a:lnL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t-E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 TVL lõpetamisel saab kuupäevasid õigeks muuta.</a:t>
                      </a:r>
                      <a:r>
                        <a:rPr lang="et-EE" sz="7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br>
                        <a:rPr lang="et-EE" sz="7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t-E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 Arsti poolt lõpetatud TVL lõpu kuupäeva pikendamiseks koostada järgleht (levinud on arvamus et lühikesi lehti ei tohi väljastada). </a:t>
                      </a:r>
                      <a:r>
                        <a:rPr lang="et-EE" sz="7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br>
                        <a:rPr lang="et-EE" sz="7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t-E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 Kui TVL on avatud olekus, aga on vaja alguse kp paar päeva varasemaks muuta (et tööandja näeks õiget kp) - lõpetage olemasolev TVL (lehe lõpetamisel saab arst ise muuta nii alguse kui ka lõpu kuupäevasid). Kui juhtum jätkub, saab arst avada uue järglehe.</a:t>
                      </a:r>
                      <a:r>
                        <a:rPr lang="et-EE" sz="7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t-EE" sz="7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6098" marR="66098" marT="33049" marB="33049" anchor="ctr">
                    <a:lnL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277980"/>
                  </a:ext>
                </a:extLst>
              </a:tr>
              <a:tr h="487056">
                <a:tc>
                  <a:txBody>
                    <a:bodyPr/>
                    <a:lstStyle/>
                    <a:p>
                      <a:pPr algn="l" rtl="0" fontAlgn="base"/>
                      <a:r>
                        <a:rPr lang="et-E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Muud põhjused</a:t>
                      </a:r>
                      <a:r>
                        <a:rPr lang="et-EE" sz="7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t-EE" sz="7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6098" marR="66098" marT="33049" marB="33049" anchor="ctr">
                    <a:lnL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t-E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1324</a:t>
                      </a:r>
                      <a:r>
                        <a:rPr lang="et-EE" sz="7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t-EE" sz="7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6098" marR="66098" marT="33049" marB="33049" anchor="ctr">
                    <a:lnL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et-E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</a:txBody>
                  <a:tcPr marL="66098" marR="66098" marT="33049" marB="33049" anchor="ctr">
                    <a:lnL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t-E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Valdavalt TVL tühistamine et arst saaks samaks perioodiks uue TVL teha, arsti töölaua tehnilised tõrked ja arsti poolt tehtud eksimused mille korral on vaja TVL tühistada.</a:t>
                      </a:r>
                      <a:r>
                        <a:rPr lang="et-EE" sz="7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t-EE" sz="7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6098" marR="66098" marT="33049" marB="33049" anchor="ctr">
                    <a:lnL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358373"/>
                  </a:ext>
                </a:extLst>
              </a:tr>
              <a:tr h="289909">
                <a:tc>
                  <a:txBody>
                    <a:bodyPr/>
                    <a:lstStyle/>
                    <a:p>
                      <a:pPr algn="l" rtl="0" fontAlgn="base"/>
                      <a:r>
                        <a:rPr lang="et-E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Tööst vabastamise põhjus</a:t>
                      </a:r>
                      <a:r>
                        <a:rPr lang="et-EE" sz="7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t-EE" sz="7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6098" marR="66098" marT="33049" marB="33049" anchor="ctr">
                    <a:lnL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t-E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</a:t>
                      </a:r>
                      <a:r>
                        <a:rPr lang="et-EE" sz="7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t-EE" sz="7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6098" marR="66098" marT="33049" marB="33049" anchor="ctr">
                    <a:lnL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et-E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</a:txBody>
                  <a:tcPr marL="66098" marR="66098" marT="33049" marB="33049" anchor="ctr">
                    <a:lnL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t-E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TVL lõpetamisel saab arst ise töövabastuse põhjust muuta.</a:t>
                      </a:r>
                      <a:r>
                        <a:rPr lang="et-EE" sz="7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t-EE" sz="7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6098" marR="66098" marT="33049" marB="33049" anchor="ctr">
                    <a:lnL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0722610"/>
                  </a:ext>
                </a:extLst>
              </a:tr>
              <a:tr h="272516">
                <a:tc>
                  <a:txBody>
                    <a:bodyPr/>
                    <a:lstStyle/>
                    <a:p>
                      <a:pPr algn="l" rtl="0" fontAlgn="base"/>
                      <a:r>
                        <a:rPr lang="et-E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Vale TVL liik</a:t>
                      </a:r>
                      <a:r>
                        <a:rPr lang="et-EE" sz="7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t-EE" sz="7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6098" marR="66098" marT="33049" marB="33049" anchor="ctr">
                    <a:lnL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t-E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</a:t>
                      </a:r>
                      <a:r>
                        <a:rPr lang="et-EE" sz="7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t-EE" sz="7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6098" marR="66098" marT="33049" marB="33049" anchor="ctr">
                    <a:lnL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et-E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</a:txBody>
                  <a:tcPr marL="66098" marR="66098" marT="33049" marB="33049" anchor="ctr">
                    <a:lnL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Loome kontrolli, mis keelab kuni 6 aastasele (k.a) lapsele </a:t>
                      </a:r>
                      <a:r>
                        <a:rPr lang="fi-FI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haiguslehe </a:t>
                      </a:r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väljastamise.</a:t>
                      </a:r>
                      <a:r>
                        <a:rPr lang="fi-FI" sz="7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fi-FI" sz="7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6098" marR="66098" marT="33049" marB="33049" anchor="ctr">
                    <a:lnL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4672751"/>
                  </a:ext>
                </a:extLst>
              </a:tr>
              <a:tr h="321520">
                <a:tc>
                  <a:txBody>
                    <a:bodyPr/>
                    <a:lstStyle/>
                    <a:p>
                      <a:pPr algn="l" rtl="0" fontAlgn="base"/>
                      <a:r>
                        <a:rPr lang="et-E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Valele isikule koostatud TVL</a:t>
                      </a:r>
                      <a:r>
                        <a:rPr lang="et-EE" sz="7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t-EE" sz="7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6098" marR="66098" marT="33049" marB="33049" anchor="ctr">
                    <a:lnL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t-E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</a:t>
                      </a:r>
                      <a:r>
                        <a:rPr lang="et-EE" sz="7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t-EE" sz="7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6098" marR="66098" marT="33049" marB="33049" anchor="ctr">
                    <a:lnL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et-E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</a:txBody>
                  <a:tcPr marL="66098" marR="66098" marT="33049" marB="33049" anchor="ctr">
                    <a:lnL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t-E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TVL peab avama isikukoodi järgi. </a:t>
                      </a:r>
                      <a:r>
                        <a:rPr lang="et-EE" sz="7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br>
                        <a:rPr lang="et-EE" sz="7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t-EE" sz="7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t-EE" sz="7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6098" marR="66098" marT="33049" marB="33049" anchor="ctr">
                    <a:lnL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7519682"/>
                  </a:ext>
                </a:extLst>
              </a:tr>
              <a:tr h="272516">
                <a:tc>
                  <a:txBody>
                    <a:bodyPr/>
                    <a:lstStyle/>
                    <a:p>
                      <a:pPr algn="r" rtl="0" fontAlgn="base"/>
                      <a:r>
                        <a:rPr lang="et-E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Kokku:</a:t>
                      </a:r>
                      <a:r>
                        <a:rPr lang="et-EE" sz="7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t-EE" sz="7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6098" marR="66098" marT="33049" marB="33049" anchor="ctr">
                    <a:lnL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t-E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8224</a:t>
                      </a:r>
                      <a:r>
                        <a:rPr lang="et-EE" sz="7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t-EE" sz="7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6098" marR="66098" marT="33049" marB="33049" anchor="ctr">
                    <a:lnL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et-E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</a:txBody>
                  <a:tcPr marL="66098" marR="66098" marT="33049" marB="33049" anchor="ctr">
                    <a:lnL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et-E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</a:txBody>
                  <a:tcPr marL="66098" marR="66098" marT="33049" marB="33049" anchor="ctr">
                    <a:lnL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54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52341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5947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16EB3-2961-4435-BAE0-A0A28894A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942" y="304274"/>
            <a:ext cx="7886700" cy="693253"/>
          </a:xfrm>
        </p:spPr>
        <p:txBody>
          <a:bodyPr/>
          <a:lstStyle/>
          <a:p>
            <a:r>
              <a:rPr lang="et-EE" b="1" i="0">
                <a:solidFill>
                  <a:schemeClr val="accent2">
                    <a:lumMod val="75000"/>
                  </a:schemeClr>
                </a:solidFill>
                <a:effectLst/>
                <a:latin typeface="Aharoni" panose="02010803020104030203" pitchFamily="2" charset="-79"/>
              </a:rPr>
              <a:t>Perearstide küsimusi</a:t>
            </a:r>
            <a:endParaRPr lang="et-EE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9A907-E260-426B-A755-B212E78A2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942" y="997527"/>
            <a:ext cx="7886700" cy="4497186"/>
          </a:xfrm>
        </p:spPr>
        <p:txBody>
          <a:bodyPr>
            <a:normAutofit fontScale="85000" lnSpcReduction="10000"/>
          </a:bodyPr>
          <a:lstStyle/>
          <a:p>
            <a:pPr algn="l" rtl="0" fontAlgn="base">
              <a:buFont typeface="+mj-lt"/>
              <a:buAutoNum type="arabicPeriod"/>
            </a:pPr>
            <a:r>
              <a:rPr lang="et-EE" b="1" i="0" u="none" strike="noStrike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Kas TVL ajal tohib inimene välismaale reisida?</a:t>
            </a:r>
            <a:r>
              <a:rPr lang="en-US" b="0" i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>
              <a:solidFill>
                <a:schemeClr val="accent2">
                  <a:lumMod val="75000"/>
                </a:schemeClr>
              </a:solidFill>
              <a:effectLst/>
              <a:latin typeface="Arial" panose="020B0604020202020204" pitchFamily="34" charset="0"/>
            </a:endParaRPr>
          </a:p>
          <a:p>
            <a:pPr fontAlgn="base"/>
            <a:r>
              <a:rPr lang="et-EE" b="0" i="0" u="none" strike="noStrike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See ei ole seadustega reguleeritud. Sõltub sellest, mis haigus inimesel on. Kui reisimine ei takista a</a:t>
            </a:r>
            <a:r>
              <a:rPr lang="et-EE" b="1" i="0" u="none" strike="noStrike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rsti hinnangul (mis peab olema dokumenteeritud) </a:t>
            </a:r>
            <a:r>
              <a:rPr lang="et-EE" b="0" i="0" u="none" strike="noStrike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tervenemist ja patsient peab raviskeemist kinni, siis ei ole välismaale reisimine keelatud</a:t>
            </a:r>
            <a:endParaRPr lang="et-EE" b="0" i="0">
              <a:solidFill>
                <a:schemeClr val="accent2">
                  <a:lumMod val="75000"/>
                </a:schemeClr>
              </a:solidFill>
              <a:effectLst/>
              <a:latin typeface="Arial" panose="020B0604020202020204" pitchFamily="34" charset="0"/>
            </a:endParaRPr>
          </a:p>
          <a:p>
            <a:pPr marL="0" indent="0" algn="l" rtl="0" fontAlgn="base">
              <a:buNone/>
            </a:pPr>
            <a:r>
              <a:rPr lang="et-EE" b="1" i="0" u="none" strike="noStrike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2. Töösuhte lõppemine TVL ajal</a:t>
            </a:r>
            <a:r>
              <a:rPr lang="et-EE" b="0" i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​</a:t>
            </a:r>
            <a:endParaRPr lang="et-EE" b="0" i="0">
              <a:solidFill>
                <a:schemeClr val="accent2">
                  <a:lumMod val="75000"/>
                </a:schemeClr>
              </a:solidFill>
              <a:effectLst/>
              <a:latin typeface="Arial" panose="020B0604020202020204" pitchFamily="34" charset="0"/>
            </a:endParaRPr>
          </a:p>
          <a:p>
            <a:pPr fontAlgn="base"/>
            <a:r>
              <a:rPr lang="et-EE" b="0" i="0" u="none" strike="noStrike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Töösuhte ajal alanud töövõimetuslehe ning järglehed maksab haigekassa välja, olenemata sellest, et vahepeal töösuhe lõpeb. Oleme esitanud sotsiaalministeeriumile ettepaneku seadusemuudatuseks</a:t>
            </a:r>
            <a:r>
              <a:rPr lang="et-EE" b="0" i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​</a:t>
            </a:r>
            <a:endParaRPr lang="et-EE" b="0" i="0">
              <a:solidFill>
                <a:schemeClr val="accent2">
                  <a:lumMod val="75000"/>
                </a:schemeClr>
              </a:solidFill>
              <a:effectLst/>
              <a:latin typeface="Arial" panose="020B0604020202020204" pitchFamily="34" charset="0"/>
            </a:endParaRPr>
          </a:p>
          <a:p>
            <a:pPr marL="0" indent="0" algn="l" rtl="0" fontAlgn="base">
              <a:buNone/>
            </a:pPr>
            <a:r>
              <a:rPr lang="et-EE" b="1" i="0" u="none" strike="noStrike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3. Hooldusleht vs haigusleht (COVID valguses)?</a:t>
            </a:r>
            <a:r>
              <a:rPr lang="et-EE" b="0" i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​</a:t>
            </a:r>
            <a:endParaRPr lang="et-EE" b="0" i="0">
              <a:solidFill>
                <a:schemeClr val="accent2">
                  <a:lumMod val="75000"/>
                </a:schemeClr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t-EE" b="0" i="0" u="none" strike="noStrike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Inimesele on väljastatud haigusleht, mille ajal laps haigestub ja vajab põetamist. </a:t>
            </a:r>
            <a:r>
              <a:rPr lang="et-EE" b="1" i="0" u="none" strike="noStrike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Kui põetaja tervislik seisund võimaldab katta hooldusvajadust</a:t>
            </a:r>
            <a:r>
              <a:rPr lang="et-EE" b="0" i="0" u="none" strike="noStrike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, ei ole haiguslehe lõpetamine ja hoolduslehe avamine põhjendatud. Hoolduslehe võib vajadusel väljastada kui haigestunud lapsevanem on tervenenud </a:t>
            </a:r>
            <a:r>
              <a:rPr lang="et-EE" b="0" i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​</a:t>
            </a:r>
            <a:endParaRPr lang="et-EE" b="0" i="0">
              <a:solidFill>
                <a:schemeClr val="accent2">
                  <a:lumMod val="75000"/>
                </a:schemeClr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t-EE" b="0" i="0" u="none" strike="noStrike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Kui hooldaja haigestub hoolduslehe ajal ja ei ole oma tervislikust seisundist tulenevalt võimeline hooldusega jätkama, peab arst lõpetama hoolduslehe ja väljastama haiguslehe.</a:t>
            </a:r>
            <a:endParaRPr lang="et-EE" b="0" i="0">
              <a:solidFill>
                <a:schemeClr val="accent2">
                  <a:lumMod val="75000"/>
                </a:schemeClr>
              </a:solidFill>
              <a:effectLst/>
              <a:latin typeface="Arial" panose="020B0604020202020204" pitchFamily="34" charset="0"/>
            </a:endParaRPr>
          </a:p>
          <a:p>
            <a:pPr marL="0" indent="0" algn="l" rtl="0" fontAlgn="base">
              <a:buNone/>
            </a:pPr>
            <a:r>
              <a:rPr lang="et-EE" b="1" i="0" u="none" strike="noStrike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4. Patsient ei võta arstiga määratud kuupäeval ühendust. Mida peab arst tegema?</a:t>
            </a:r>
            <a:r>
              <a:rPr lang="et-EE" b="0" i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​</a:t>
            </a:r>
            <a:endParaRPr lang="et-EE" b="0" i="0">
              <a:solidFill>
                <a:schemeClr val="accent2">
                  <a:lumMod val="75000"/>
                </a:schemeClr>
              </a:solidFill>
              <a:effectLst/>
              <a:latin typeface="Arial" panose="020B0604020202020204" pitchFamily="34" charset="0"/>
            </a:endParaRPr>
          </a:p>
          <a:p>
            <a:pPr fontAlgn="base"/>
            <a:r>
              <a:rPr lang="et-EE" b="0" i="0" u="none" strike="noStrike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Kehtiva regulatsiooni kohaselt võib arst haiguslehe lõpetada 10 kalendripäeva möödumisel pärast arsti poolt määratud vastuvõtu kuupäeva; lehe lõpu kuupäevaks märkida määratud vastuvõtu kuupäev. Patsiendi otsimine arsti poolt (helistamine, kirjutamine) ei ole reglementeeritud ja arst ei ole kohustatud seda tegema</a:t>
            </a:r>
            <a:endParaRPr lang="et-EE" b="0" i="0">
              <a:solidFill>
                <a:schemeClr val="accent2">
                  <a:lumMod val="75000"/>
                </a:schemeClr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t-E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773104-98F3-407A-8309-162249C40CC7}"/>
              </a:ext>
            </a:extLst>
          </p:cNvPr>
          <p:cNvSpPr txBox="1"/>
          <p:nvPr/>
        </p:nvSpPr>
        <p:spPr>
          <a:xfrm>
            <a:off x="2286000" y="2708676"/>
            <a:ext cx="4572000" cy="30841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26888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CE502-F99A-444F-9B38-6BEA12FF7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942" y="304274"/>
            <a:ext cx="7886700" cy="776381"/>
          </a:xfrm>
        </p:spPr>
        <p:txBody>
          <a:bodyPr/>
          <a:lstStyle/>
          <a:p>
            <a:r>
              <a:rPr lang="et-EE"/>
              <a:t>Soovitused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4441D4-4F49-48CF-AD77-1F1121A90B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942" y="1172095"/>
            <a:ext cx="7886700" cy="4297679"/>
          </a:xfrm>
        </p:spPr>
        <p:txBody>
          <a:bodyPr>
            <a:normAutofit fontScale="77500" lnSpcReduction="20000"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et-EE" sz="2100" b="0" i="0" u="none" strike="noStrike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rPr>
              <a:t>Kui TVL on </a:t>
            </a:r>
            <a:r>
              <a:rPr lang="et-EE" sz="2100" b="1" i="0" u="none" strike="noStrike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rPr>
              <a:t>avatud </a:t>
            </a:r>
            <a:r>
              <a:rPr lang="et-EE" sz="2100" b="0" i="0" u="none" strike="noStrike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rPr>
              <a:t>olekus, siis TVL lõpetamisel saab arst ise muuta järgmisi andmeväljasid </a:t>
            </a:r>
            <a:r>
              <a:rPr lang="et-EE" sz="2100" b="0" i="0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rPr>
              <a:t>​</a:t>
            </a:r>
          </a:p>
          <a:p>
            <a:pPr lvl="1" fontAlgn="base">
              <a:buFont typeface="Wingdings" panose="05000000000000000000" pitchFamily="2" charset="2"/>
              <a:buChar char="ü"/>
            </a:pPr>
            <a:r>
              <a:rPr lang="et-EE" sz="2100" b="0" i="0" u="none" strike="noStrike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rPr>
              <a:t>TVL alguse kuupäev ja lõpu kuupäev </a:t>
            </a:r>
            <a:r>
              <a:rPr lang="et-EE" sz="2100" b="0" i="0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rPr>
              <a:t>​</a:t>
            </a:r>
          </a:p>
          <a:p>
            <a:pPr lvl="1" fontAlgn="base">
              <a:buFont typeface="Wingdings" panose="05000000000000000000" pitchFamily="2" charset="2"/>
              <a:buChar char="ü"/>
            </a:pPr>
            <a:r>
              <a:rPr lang="et-EE" sz="2100" b="0" i="0" u="none" strike="noStrike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rPr>
              <a:t>diagnoos</a:t>
            </a:r>
            <a:r>
              <a:rPr lang="et-EE" sz="2100" b="0" i="0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rPr>
              <a:t>​</a:t>
            </a:r>
          </a:p>
          <a:p>
            <a:pPr lvl="1" fontAlgn="base">
              <a:buFont typeface="Wingdings" panose="05000000000000000000" pitchFamily="2" charset="2"/>
              <a:buChar char="ü"/>
            </a:pPr>
            <a:r>
              <a:rPr lang="et-EE" sz="2100" b="0" i="0" u="none" strike="noStrike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rPr>
              <a:t>tööst vabastamise põhjus</a:t>
            </a:r>
            <a:r>
              <a:rPr lang="et-EE" sz="2100" b="0" i="0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rPr>
              <a:t>​</a:t>
            </a:r>
          </a:p>
          <a:p>
            <a:pPr lvl="1" fontAlgn="base">
              <a:buFont typeface="Wingdings" panose="05000000000000000000" pitchFamily="2" charset="2"/>
              <a:buChar char="ü"/>
            </a:pPr>
            <a:r>
              <a:rPr lang="et-EE" sz="2100" b="0" i="0" u="none" strike="noStrike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rPr>
              <a:t>hooldatava isikukood</a:t>
            </a:r>
            <a:r>
              <a:rPr lang="et-EE" sz="2100" b="0" i="0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rPr>
              <a:t>​</a:t>
            </a:r>
          </a:p>
          <a:p>
            <a:pPr marL="257169" lvl="1" indent="0" fontAlgn="base">
              <a:buNone/>
            </a:pPr>
            <a:endParaRPr lang="et-EE" sz="2100" b="0" i="0">
              <a:solidFill>
                <a:schemeClr val="accent2">
                  <a:lumMod val="75000"/>
                </a:schemeClr>
              </a:solidFill>
              <a:effectLst/>
              <a:latin typeface="+mj-lt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t-EE" sz="2100" b="0" i="0" u="none" strike="noStrike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rPr>
              <a:t>Kui </a:t>
            </a:r>
            <a:r>
              <a:rPr lang="et-EE" sz="2100" b="1" i="0" u="none" strike="noStrike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rPr>
              <a:t>lõpetatud </a:t>
            </a:r>
            <a:r>
              <a:rPr lang="et-EE" sz="2100" b="0" i="0" u="none" strike="noStrike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rPr>
              <a:t>TVL-l on vaja muuta alguse kuupäeva varasemaks, on vaja esitada </a:t>
            </a:r>
            <a:r>
              <a:rPr lang="et-EE" sz="2100" b="1" i="0" u="none" strike="noStrike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rPr>
              <a:t>õiend </a:t>
            </a:r>
            <a:r>
              <a:rPr lang="et-EE" sz="2100" b="0" i="0" u="none" strike="noStrike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rPr>
              <a:t>(võib kaasneda hüvitise juurde maksmise vajadus)</a:t>
            </a:r>
            <a:r>
              <a:rPr lang="et-EE" sz="2100" b="0" i="0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rPr>
              <a:t>​</a:t>
            </a:r>
          </a:p>
          <a:p>
            <a:pPr marL="0" indent="0" algn="l" rtl="0" fontAlgn="base">
              <a:buNone/>
            </a:pPr>
            <a:endParaRPr lang="et-EE" sz="2100" b="0" i="0">
              <a:solidFill>
                <a:schemeClr val="accent2">
                  <a:lumMod val="75000"/>
                </a:schemeClr>
              </a:solidFill>
              <a:effectLst/>
              <a:latin typeface="+mj-lt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t-EE" sz="2100" b="0" i="0" u="none" strike="noStrike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rPr>
              <a:t>TVL-de saatmisel vigade vältimiseks soovitame arstidel </a:t>
            </a:r>
            <a:r>
              <a:rPr lang="et-EE" sz="2100" b="1" i="0" u="none" strike="noStrike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rPr>
              <a:t>kasutada võimalust "Vaata haigekassasse saadetud lehti"</a:t>
            </a:r>
            <a:r>
              <a:rPr lang="et-EE" sz="2100" b="0" i="0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rPr>
              <a:t>​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t-EE" sz="2100">
                <a:solidFill>
                  <a:schemeClr val="accent2">
                    <a:lumMod val="75000"/>
                  </a:schemeClr>
                </a:solidFill>
                <a:latin typeface="+mj-lt"/>
              </a:rPr>
              <a:t>Kui TVL on haigekassas olekus „Avatud“, siis haigekassa töötaja TVL andmeid parandada ei saa</a:t>
            </a:r>
          </a:p>
          <a:p>
            <a:pPr fontAlgn="base">
              <a:buFont typeface="Arial" panose="020B0604020202020204" pitchFamily="34" charset="0"/>
              <a:buChar char="•"/>
            </a:pPr>
            <a:endParaRPr lang="et-EE" sz="2100" b="0" i="0">
              <a:solidFill>
                <a:schemeClr val="accent2">
                  <a:lumMod val="75000"/>
                </a:schemeClr>
              </a:solidFill>
              <a:effectLst/>
              <a:latin typeface="+mj-lt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t-EE" sz="2100">
                <a:solidFill>
                  <a:schemeClr val="accent2">
                    <a:lumMod val="75000"/>
                  </a:schemeClr>
                </a:solidFill>
                <a:latin typeface="+mj-lt"/>
              </a:rPr>
              <a:t>Kui TVL on arsti poolt juba lõpetatud, siis haigekassa arsti soovil TVL-i uuesti andmete muutmiseks avada ei saa</a:t>
            </a:r>
            <a:endParaRPr lang="et-EE" sz="2100" b="0" i="0">
              <a:solidFill>
                <a:schemeClr val="accent2">
                  <a:lumMod val="75000"/>
                </a:schemeClr>
              </a:solidFill>
              <a:effectLst/>
              <a:latin typeface="+mj-lt"/>
            </a:endParaRPr>
          </a:p>
          <a:p>
            <a:pPr marL="0" indent="0" algn="l" rtl="0" fontAlgn="base">
              <a:buNone/>
            </a:pPr>
            <a:endParaRPr lang="et-EE" sz="2100" b="0" i="0">
              <a:solidFill>
                <a:schemeClr val="accent2">
                  <a:lumMod val="75000"/>
                </a:schemeClr>
              </a:solidFill>
              <a:effectLst/>
              <a:latin typeface="+mj-lt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t-EE" sz="2100" b="0" i="0" u="none" strike="noStrike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rPr>
              <a:t>Õiendile palume märkida konkreetne vajalik muudatus (mitte ainult et "parandada"), samuti tühistamise põhjus. Diagnoosi muutmisel peab märkima diagnoosikoodid, mitte „Palun muuta köha bronhiidiks“.</a:t>
            </a:r>
            <a:endParaRPr lang="et-EE" sz="2100" b="0" i="0">
              <a:solidFill>
                <a:schemeClr val="accent2">
                  <a:lumMod val="75000"/>
                </a:schemeClr>
              </a:solidFill>
              <a:effectLst/>
              <a:latin typeface="+mj-lt"/>
            </a:endParaRPr>
          </a:p>
          <a:p>
            <a:pPr marL="0" indent="0">
              <a:buNone/>
            </a:pP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3711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54372-105D-44DF-AE51-5DF0B7002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Soovitused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4F3EAD-B95C-4962-AD15-1B14AC2492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et-EE" sz="2000" b="1" i="0" u="none" strike="noStrike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rPr>
              <a:t>Arst peab õiendi saatmisel märkima kontakttelefoni numbri, millelt saab teda kätte </a:t>
            </a:r>
            <a:r>
              <a:rPr lang="et-EE" sz="2000" b="0" i="0" u="none" strike="noStrike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rPr>
              <a:t>(ei ole mõtet saata registratuuri numbrit sest registratuuri numbril ei saa arsti kätte). Võib märkida selle meditsiinitöötaja (õde) kontaktnumbri kes tegelikult õiendi saatis </a:t>
            </a:r>
            <a:r>
              <a:rPr lang="en-US" sz="2000" b="0" i="0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rPr>
              <a:t>​</a:t>
            </a:r>
            <a:endParaRPr lang="et-EE" sz="2000" b="0" i="0">
              <a:solidFill>
                <a:schemeClr val="accent2">
                  <a:lumMod val="75000"/>
                </a:schemeClr>
              </a:solidFill>
              <a:effectLst/>
              <a:latin typeface="+mj-lt"/>
            </a:endParaRPr>
          </a:p>
          <a:p>
            <a:pPr marL="0" indent="0" algn="l" rtl="0" fontAlgn="base">
              <a:buNone/>
            </a:pPr>
            <a:endParaRPr lang="en-US" sz="2000" b="0" i="0">
              <a:solidFill>
                <a:schemeClr val="accent2">
                  <a:lumMod val="75000"/>
                </a:schemeClr>
              </a:solidFill>
              <a:effectLst/>
              <a:latin typeface="+mj-lt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t-EE" sz="2000" b="0" i="0" u="none" strike="noStrike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rPr>
              <a:t>Kuna </a:t>
            </a:r>
            <a:r>
              <a:rPr lang="et-EE" sz="2000" b="1" i="0" u="none" strike="noStrike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rPr>
              <a:t>TVL on rahaline dokument</a:t>
            </a:r>
            <a:r>
              <a:rPr lang="et-EE" sz="2000" b="0" i="0" u="none" strike="noStrike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rPr>
              <a:t>, millega kaasnevad nõuded ja kohustused, siis selle muutmiseks teatud olukordades (arsti poolt lõpetatud TVL, valele isikule koostatud või vale liigiga koostatud TVL) jääb vajadus õiendi esitamiseks</a:t>
            </a:r>
            <a:endParaRPr lang="en-US" sz="2000" b="0" i="0">
              <a:solidFill>
                <a:schemeClr val="accent2">
                  <a:lumMod val="75000"/>
                </a:schemeClr>
              </a:solidFill>
              <a:effectLst/>
              <a:latin typeface="+mj-lt"/>
            </a:endParaRPr>
          </a:p>
          <a:p>
            <a:pPr marL="0" indent="0">
              <a:buNone/>
            </a:pP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11523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B8E49-42AC-40EF-8C45-03A40A366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942" y="304274"/>
            <a:ext cx="7886700" cy="834570"/>
          </a:xfrm>
        </p:spPr>
        <p:txBody>
          <a:bodyPr/>
          <a:lstStyle/>
          <a:p>
            <a:r>
              <a:rPr lang="et-EE" err="1"/>
              <a:t>Järelvalve</a:t>
            </a:r>
            <a:endParaRPr lang="et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197728-31F7-4791-AAA2-F3E94C738D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942" y="1138844"/>
            <a:ext cx="7886700" cy="4008625"/>
          </a:xfrm>
        </p:spPr>
        <p:txBody>
          <a:bodyPr/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2000" b="0" i="0" u="none" strike="noStrike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rPr>
              <a:t>TVL</a:t>
            </a:r>
            <a:r>
              <a:rPr lang="et-EE" sz="2000" b="0" i="0" u="none" strike="noStrike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rPr>
              <a:t>-i</a:t>
            </a:r>
            <a:r>
              <a:rPr lang="fi-FI" sz="2000" b="0" i="0" u="none" strike="noStrike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rPr>
              <a:t> </a:t>
            </a:r>
            <a:r>
              <a:rPr lang="fi-FI" sz="2000" b="0" i="0" u="none" strike="noStrike" err="1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rPr>
              <a:t>õigsus</a:t>
            </a:r>
            <a:r>
              <a:rPr lang="et-EE" sz="2000" b="0" i="0" u="none" strike="noStrike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rPr>
              <a:t>e</a:t>
            </a:r>
            <a:r>
              <a:rPr lang="fi-FI" sz="2000" b="0" i="0" u="none" strike="noStrike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rPr>
              <a:t> ja </a:t>
            </a:r>
            <a:r>
              <a:rPr lang="fi-FI" sz="2000" b="0" i="0" u="none" strike="noStrike" err="1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rPr>
              <a:t>põhjendatus</a:t>
            </a:r>
            <a:r>
              <a:rPr lang="et-EE" sz="2000" b="0" i="0" u="none" strike="noStrike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rPr>
              <a:t>e</a:t>
            </a:r>
            <a:r>
              <a:rPr lang="fi-FI" sz="2000" b="0" i="0" u="none" strike="noStrike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rPr>
              <a:t> </a:t>
            </a:r>
            <a:r>
              <a:rPr lang="fi-FI" sz="2000" b="0" i="0" u="none" strike="noStrike" err="1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rPr>
              <a:t>kontrollim</a:t>
            </a:r>
            <a:r>
              <a:rPr lang="et-EE" sz="2000" b="0" i="0" u="none" strike="noStrike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rPr>
              <a:t>in</a:t>
            </a:r>
            <a:r>
              <a:rPr lang="fi-FI" sz="2000" b="0" i="0" u="none" strike="noStrike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rPr>
              <a:t>e</a:t>
            </a:r>
            <a:r>
              <a:rPr lang="et-EE" sz="2000" b="0" i="0" u="none" strike="noStrike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rPr>
              <a:t> </a:t>
            </a:r>
            <a:r>
              <a:rPr lang="fi-FI" sz="2000" b="0" i="0" u="none" strike="noStrike" err="1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rPr>
              <a:t>dokumenteeritu</a:t>
            </a:r>
            <a:r>
              <a:rPr lang="fi-FI" sz="2000" b="0" i="0" u="none" strike="noStrike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rPr>
              <a:t> </a:t>
            </a:r>
            <a:r>
              <a:rPr lang="fi-FI" sz="2000" b="0" i="0" u="none" strike="noStrike" err="1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rPr>
              <a:t>alusel</a:t>
            </a:r>
            <a:r>
              <a:rPr lang="et-EE" sz="2000" b="0" i="0" u="none" strike="noStrike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rPr>
              <a:t>!</a:t>
            </a:r>
            <a:r>
              <a:rPr lang="en-US" sz="2000" b="0" i="0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rPr>
              <a:t>​</a:t>
            </a:r>
          </a:p>
          <a:p>
            <a:pPr marL="0" indent="0" algn="l" rtl="0" fontAlgn="base">
              <a:buNone/>
            </a:pPr>
            <a:r>
              <a:rPr lang="et-EE" sz="2000" b="0" i="0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rPr>
              <a:t>​</a:t>
            </a:r>
          </a:p>
          <a:p>
            <a:pPr marL="0" indent="0" algn="l" rtl="0" fontAlgn="base">
              <a:buNone/>
            </a:pPr>
            <a:r>
              <a:rPr lang="et-EE" sz="2000" b="0" i="0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rPr>
              <a:t>2021.a TVL-de kontrolliga oli seotud 70 pöördumist ja kontrollitud 400 TVL</a:t>
            </a:r>
            <a:r>
              <a:rPr lang="et-EE" sz="2000">
                <a:solidFill>
                  <a:schemeClr val="accent2">
                    <a:lumMod val="75000"/>
                  </a:schemeClr>
                </a:solidFill>
                <a:latin typeface="+mj-lt"/>
              </a:rPr>
              <a:t>-i õigsust ja põhjendatust, neist 27 kontrolli tulemusena ja esitatud nõuded 299 TVL osas.</a:t>
            </a:r>
          </a:p>
          <a:p>
            <a:pPr marL="0" indent="0" algn="l" rtl="0" fontAlgn="base">
              <a:buNone/>
            </a:pPr>
            <a:endParaRPr lang="et-EE" sz="2000" b="0" i="0">
              <a:solidFill>
                <a:schemeClr val="accent2">
                  <a:lumMod val="75000"/>
                </a:schemeClr>
              </a:solidFill>
              <a:effectLst/>
              <a:latin typeface="+mj-lt"/>
            </a:endParaRPr>
          </a:p>
          <a:p>
            <a:pPr marL="0" indent="0" algn="l" rtl="0" fontAlgn="base">
              <a:buNone/>
            </a:pPr>
            <a:r>
              <a:rPr lang="et-EE" sz="2000" b="0" i="0" u="none" strike="noStrike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rPr>
              <a:t>Sagedasemad probleemid:</a:t>
            </a:r>
            <a:r>
              <a:rPr lang="en-US" sz="2000" b="0" i="0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t-EE" sz="2000" b="0" i="0" u="none" strike="noStrike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rPr>
              <a:t>kesine dokumenteerimine</a:t>
            </a:r>
            <a:r>
              <a:rPr lang="en-US" sz="2000" b="0" i="0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t-EE" sz="2000" b="0" i="0" u="none" strike="noStrike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rPr>
              <a:t>töövabastus/töövabastuse periood ei ole põhjendatud</a:t>
            </a:r>
            <a:r>
              <a:rPr lang="en-US" sz="2000" b="0" i="0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t-EE" sz="2000" b="0" i="0" u="none" strike="noStrike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rPr>
              <a:t>patsiendi seisund/läbivaatus on hindamata/teostamata</a:t>
            </a:r>
            <a:endParaRPr lang="en-US" sz="2000" b="0" i="0">
              <a:solidFill>
                <a:schemeClr val="accent2">
                  <a:lumMod val="75000"/>
                </a:schemeClr>
              </a:solidFill>
              <a:effectLst/>
              <a:latin typeface="+mj-lt"/>
            </a:endParaRPr>
          </a:p>
          <a:p>
            <a:pPr marL="0" indent="0">
              <a:buNone/>
            </a:pP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11914501"/>
      </p:ext>
    </p:extLst>
  </p:cSld>
  <p:clrMapOvr>
    <a:masterClrMapping/>
  </p:clrMapOvr>
</p:sld>
</file>

<file path=ppt/theme/theme1.xml><?xml version="1.0" encoding="utf-8"?>
<a:theme xmlns:a="http://schemas.openxmlformats.org/drawingml/2006/main" name="Haigekassa">
  <a:themeElements>
    <a:clrScheme name="Custom 1">
      <a:dk1>
        <a:srgbClr val="00589C"/>
      </a:dk1>
      <a:lt1>
        <a:srgbClr val="00589C"/>
      </a:lt1>
      <a:dk2>
        <a:srgbClr val="60BA46"/>
      </a:dk2>
      <a:lt2>
        <a:srgbClr val="00589C"/>
      </a:lt2>
      <a:accent1>
        <a:srgbClr val="60BA46"/>
      </a:accent1>
      <a:accent2>
        <a:srgbClr val="00589C"/>
      </a:accent2>
      <a:accent3>
        <a:srgbClr val="F99D26"/>
      </a:accent3>
      <a:accent4>
        <a:srgbClr val="00AEFE"/>
      </a:accent4>
      <a:accent5>
        <a:srgbClr val="D0431C"/>
      </a:accent5>
      <a:accent6>
        <a:srgbClr val="CBDB29"/>
      </a:accent6>
      <a:hlink>
        <a:srgbClr val="00589C"/>
      </a:hlink>
      <a:folHlink>
        <a:srgbClr val="00589C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aigekassa-EN" id="{8470AFF5-EA3E-514F-AF60-8605477A5A86}" vid="{6C02516A-FB01-7D49-8D16-5F3D4E2EF8A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9D87A0D59D80499C3B96C8486E1EF2" ma:contentTypeVersion="15" ma:contentTypeDescription="Create a new document." ma:contentTypeScope="" ma:versionID="c9922cbb7e693e1837361781b0cd3f20">
  <xsd:schema xmlns:xsd="http://www.w3.org/2001/XMLSchema" xmlns:xs="http://www.w3.org/2001/XMLSchema" xmlns:p="http://schemas.microsoft.com/office/2006/metadata/properties" xmlns:ns1="http://schemas.microsoft.com/sharepoint/v3" xmlns:ns2="47ff10f6-7956-4bac-aaaf-9330c2078c47" xmlns:ns3="d563ee63-fc49-4e0f-9474-773f50116adb" targetNamespace="http://schemas.microsoft.com/office/2006/metadata/properties" ma:root="true" ma:fieldsID="5b05c08a7b3efe9d5b4ed6862d3fb3aa" ns1:_="" ns2:_="" ns3:_="">
    <xsd:import namespace="http://schemas.microsoft.com/sharepoint/v3"/>
    <xsd:import namespace="47ff10f6-7956-4bac-aaaf-9330c2078c47"/>
    <xsd:import namespace="d563ee63-fc49-4e0f-9474-773f50116a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1:_ip_UnifiedCompliancePolicyProperties" minOccurs="0"/>
                <xsd:element ref="ns1:_ip_UnifiedCompliancePolicyUIAction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ff10f6-7956-4bac-aaaf-9330c2078c4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d0dfdd9a-08aa-49ba-8b8c-1f0b5c74ee1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63ee63-fc49-4e0f-9474-773f50116ad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03e119c7-e299-4254-971c-a0fd98709c42}" ma:internalName="TaxCatchAll" ma:showField="CatchAllData" ma:web="d563ee63-fc49-4e0f-9474-773f50116a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TaxCatchAll xmlns="d563ee63-fc49-4e0f-9474-773f50116adb" xsi:nil="true"/>
    <lcf76f155ced4ddcb4097134ff3c332f xmlns="47ff10f6-7956-4bac-aaaf-9330c2078c4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E210D80-F591-4AE3-B6EF-9D7F08EE0BE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612DF65-ECD4-4F51-8689-05BF88E89D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7ff10f6-7956-4bac-aaaf-9330c2078c47"/>
    <ds:schemaRef ds:uri="d563ee63-fc49-4e0f-9474-773f50116a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8AF68E6-B9F1-4087-906C-5B5513B71A7D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d563ee63-fc49-4e0f-9474-773f50116adb"/>
    <ds:schemaRef ds:uri="47ff10f6-7956-4bac-aaaf-9330c2078c4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haigekassa</Template>
  <Application>Microsoft Office PowerPoint</Application>
  <PresentationFormat>On-screen Show (16:10)</PresentationFormat>
  <Slides>10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Haigekassa</vt:lpstr>
      <vt:lpstr>Töövõimetusleht</vt:lpstr>
      <vt:lpstr>TVL väljastamine tagasiulatuvalt on lubatud:</vt:lpstr>
      <vt:lpstr>Eestis ravikindlustatud inimese haigestumine välismaal</vt:lpstr>
      <vt:lpstr>EL kodaniku haigestumine Eestis</vt:lpstr>
      <vt:lpstr>TVL parandamine </vt:lpstr>
      <vt:lpstr>Perearstide küsimusi</vt:lpstr>
      <vt:lpstr>Soovitused (1)</vt:lpstr>
      <vt:lpstr>Soovitused (2)</vt:lpstr>
      <vt:lpstr>Järelvalve</vt:lpstr>
      <vt:lpstr>Täname tähelepanu eest!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Vivika Tamra</dc:creator>
  <cp:revision>7</cp:revision>
  <dcterms:created xsi:type="dcterms:W3CDTF">2016-09-20T14:12:35Z</dcterms:created>
  <dcterms:modified xsi:type="dcterms:W3CDTF">2023-04-14T08:24:37Z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0x010100479D87A0D59D80499C3B96C8486E1EF2</vt:lpwstr>
  </property>
  <property fmtid="{D5CDD505-2E9C-101B-9397-08002B2CF9AE}" pid="3" name="MediaServiceImageTags">
    <vt:lpwstr/>
  </property>
</Properties>
</file>