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8" r:id="rId4"/>
  </p:sldMasterIdLst>
  <p:notesMasterIdLst>
    <p:notesMasterId r:id="rId15"/>
  </p:notesMasterIdLst>
  <p:sldIdLst>
    <p:sldId id="256" r:id="rId5"/>
    <p:sldId id="321" r:id="rId6"/>
    <p:sldId id="342" r:id="rId7"/>
    <p:sldId id="343" r:id="rId8"/>
    <p:sldId id="346" r:id="rId9"/>
    <p:sldId id="347" r:id="rId10"/>
    <p:sldId id="287" r:id="rId11"/>
    <p:sldId id="322" r:id="rId12"/>
    <p:sldId id="349" r:id="rId13"/>
    <p:sldId id="299" r:id="rId14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3817" userDrawn="1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61FCD4B0-2998-432F-994A-5946410502B6}">
  <a:tblStyle styleId="{61FCD4B0-2998-432F-994A-5946410502B6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9525" cap="flat" cmpd="sng">
              <a:solidFill>
                <a:srgbClr val="9E9E9E"/>
              </a:solidFill>
              <a:prstDash val="solid"/>
              <a:round/>
              <a:headEnd type="none" w="sm" len="sm"/>
              <a:tailEnd type="none" w="sm" len="sm"/>
            </a:ln>
          </a:insideV>
        </a:tcBdr>
      </a:tcStyle>
    </a:wholeTbl>
    <a:band1H>
      <a:tcTxStyle/>
      <a:tcStyle>
        <a:tcBdr/>
      </a:tcStyle>
    </a:band1H>
    <a:band2H>
      <a:tcTxStyle/>
      <a:tcStyle>
        <a:tcBdr/>
      </a:tcStyle>
    </a:band2H>
    <a:band1V>
      <a:tcTxStyle/>
      <a:tcStyle>
        <a:tcBdr/>
      </a:tcStyle>
    </a:band1V>
    <a:band2V>
      <a:tcTxStyle/>
      <a:tcStyle>
        <a:tcBdr/>
      </a:tcStyle>
    </a:band2V>
    <a:lastCol>
      <a:tcTxStyle/>
      <a:tcStyle>
        <a:tcBdr/>
      </a:tcStyle>
    </a:lastCol>
    <a:firstCol>
      <a:tcTxStyle/>
      <a:tcStyle>
        <a:tcBdr/>
      </a:tcStyle>
    </a:firstCol>
    <a:lastRow>
      <a:tcTxStyle/>
      <a:tcStyle>
        <a:tcBdr/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/>
      <a:tcStyle>
        <a:tcBdr/>
      </a:tcStyle>
    </a:firstRow>
    <a:neCell>
      <a:tcTxStyle/>
      <a:tcStyle>
        <a:tcBdr/>
      </a:tcStyle>
    </a:neCell>
    <a:nwCell>
      <a:tcTxStyle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287" autoAdjust="0"/>
    <p:restoredTop sz="88372" autoAdjust="0"/>
  </p:normalViewPr>
  <p:slideViewPr>
    <p:cSldViewPr snapToGrid="0">
      <p:cViewPr varScale="1">
        <p:scale>
          <a:sx n="102" d="100"/>
          <a:sy n="102" d="100"/>
        </p:scale>
        <p:origin x="360" y="96"/>
      </p:cViewPr>
      <p:guideLst>
        <p:guide orient="horz" pos="2160"/>
        <p:guide pos="3817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regionaalhaigla-my.sharepoint.com/personal/triinnaudi_regionaalhaigla_ee/Documents/Desktop/Aruanded/PREM_kokkuv&#245;te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regionaalhaigla-my.sharepoint.com/personal/triinnaudi_regionaalhaigla_ee/Documents/Desktop/Aruanded/PREM_kokkuv&#245;te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t-EE" sz="1100" b="1">
                <a:solidFill>
                  <a:sysClr val="windowText" lastClr="000000"/>
                </a:solidFill>
              </a:rPr>
              <a:t>Patsientide tagasiside, 90p (n=39)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t-E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KOKKU!$R$9</c:f>
              <c:strCache>
                <c:ptCount val="1"/>
                <c:pt idx="0">
                  <c:v>JAH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KOKKU!$A$10:$A$15</c:f>
              <c:strCache>
                <c:ptCount val="6"/>
                <c:pt idx="0">
                  <c:v>Rahuolu</c:v>
                </c:pt>
                <c:pt idx="1">
                  <c:v>Info kättesaadavus</c:v>
                </c:pt>
                <c:pt idx="2">
                  <c:v>Kaasatus</c:v>
                </c:pt>
                <c:pt idx="3">
                  <c:v>Kontaktisik</c:v>
                </c:pt>
                <c:pt idx="4">
                  <c:v>Abi insuldiõest</c:v>
                </c:pt>
                <c:pt idx="5">
                  <c:v>Puudus teenustest</c:v>
                </c:pt>
              </c:strCache>
            </c:strRef>
          </c:cat>
          <c:val>
            <c:numRef>
              <c:f>KOKKU!$R$10:$R$15</c:f>
              <c:numCache>
                <c:formatCode>0%</c:formatCode>
                <c:ptCount val="6"/>
                <c:pt idx="0">
                  <c:v>0.84615384615384615</c:v>
                </c:pt>
                <c:pt idx="1">
                  <c:v>0.82051282051282048</c:v>
                </c:pt>
                <c:pt idx="2">
                  <c:v>0.66666666666666663</c:v>
                </c:pt>
                <c:pt idx="3">
                  <c:v>0.87179487179487181</c:v>
                </c:pt>
                <c:pt idx="4">
                  <c:v>0.92307692307692313</c:v>
                </c:pt>
                <c:pt idx="5">
                  <c:v>0.10256410256410256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150-4EC6-BCDA-26FDAE0CE8B9}"/>
            </c:ext>
          </c:extLst>
        </c:ser>
        <c:ser>
          <c:idx val="1"/>
          <c:order val="1"/>
          <c:tx>
            <c:strRef>
              <c:f>KOKKU!$S$9</c:f>
              <c:strCache>
                <c:ptCount val="1"/>
                <c:pt idx="0">
                  <c:v>EI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KOKKU!$A$10:$A$15</c:f>
              <c:strCache>
                <c:ptCount val="6"/>
                <c:pt idx="0">
                  <c:v>Rahuolu</c:v>
                </c:pt>
                <c:pt idx="1">
                  <c:v>Info kättesaadavus</c:v>
                </c:pt>
                <c:pt idx="2">
                  <c:v>Kaasatus</c:v>
                </c:pt>
                <c:pt idx="3">
                  <c:v>Kontaktisik</c:v>
                </c:pt>
                <c:pt idx="4">
                  <c:v>Abi insuldiõest</c:v>
                </c:pt>
                <c:pt idx="5">
                  <c:v>Puudus teenustest</c:v>
                </c:pt>
              </c:strCache>
            </c:strRef>
          </c:cat>
          <c:val>
            <c:numRef>
              <c:f>KOKKU!$S$10:$S$15</c:f>
              <c:numCache>
                <c:formatCode>0%</c:formatCode>
                <c:ptCount val="6"/>
                <c:pt idx="0">
                  <c:v>0.10256410256410256</c:v>
                </c:pt>
                <c:pt idx="1">
                  <c:v>2.564102564102564E-2</c:v>
                </c:pt>
                <c:pt idx="2">
                  <c:v>0.12820512820512819</c:v>
                </c:pt>
                <c:pt idx="3">
                  <c:v>7.6923076923076927E-2</c:v>
                </c:pt>
                <c:pt idx="4">
                  <c:v>0</c:v>
                </c:pt>
                <c:pt idx="5">
                  <c:v>0.71794871794871795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150-4EC6-BCDA-26FDAE0CE8B9}"/>
            </c:ext>
          </c:extLst>
        </c:ser>
        <c:ser>
          <c:idx val="2"/>
          <c:order val="2"/>
          <c:tx>
            <c:strRef>
              <c:f>KOKKU!$T$9</c:f>
              <c:strCache>
                <c:ptCount val="1"/>
                <c:pt idx="0">
                  <c:v>EI OSKA VASTATA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KOKKU!$A$10:$A$15</c:f>
              <c:strCache>
                <c:ptCount val="6"/>
                <c:pt idx="0">
                  <c:v>Rahuolu</c:v>
                </c:pt>
                <c:pt idx="1">
                  <c:v>Info kättesaadavus</c:v>
                </c:pt>
                <c:pt idx="2">
                  <c:v>Kaasatus</c:v>
                </c:pt>
                <c:pt idx="3">
                  <c:v>Kontaktisik</c:v>
                </c:pt>
                <c:pt idx="4">
                  <c:v>Abi insuldiõest</c:v>
                </c:pt>
                <c:pt idx="5">
                  <c:v>Puudus teenustest</c:v>
                </c:pt>
              </c:strCache>
            </c:strRef>
          </c:cat>
          <c:val>
            <c:numRef>
              <c:f>KOKKU!$T$10:$T$15</c:f>
              <c:numCache>
                <c:formatCode>0%</c:formatCode>
                <c:ptCount val="6"/>
                <c:pt idx="0">
                  <c:v>5.128205128205128E-2</c:v>
                </c:pt>
                <c:pt idx="1">
                  <c:v>0.15384615384615385</c:v>
                </c:pt>
                <c:pt idx="2">
                  <c:v>0.20512820512820512</c:v>
                </c:pt>
                <c:pt idx="3">
                  <c:v>5.128205128205128E-2</c:v>
                </c:pt>
                <c:pt idx="4">
                  <c:v>7.6923076923076927E-2</c:v>
                </c:pt>
                <c:pt idx="5">
                  <c:v>0.17948717948717949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150-4EC6-BCDA-26FDAE0CE8B9}"/>
            </c:ext>
          </c:extLst>
        </c:ser>
        <c:ser>
          <c:idx val="3"/>
          <c:order val="3"/>
          <c:tx>
            <c:strRef>
              <c:f>KOKKU!$U$9</c:f>
              <c:strCache>
                <c:ptCount val="1"/>
                <c:pt idx="0">
                  <c:v>PUUDUB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cat>
            <c:strRef>
              <c:f>KOKKU!$A$10:$A$15</c:f>
              <c:strCache>
                <c:ptCount val="6"/>
                <c:pt idx="0">
                  <c:v>Rahuolu</c:v>
                </c:pt>
                <c:pt idx="1">
                  <c:v>Info kättesaadavus</c:v>
                </c:pt>
                <c:pt idx="2">
                  <c:v>Kaasatus</c:v>
                </c:pt>
                <c:pt idx="3">
                  <c:v>Kontaktisik</c:v>
                </c:pt>
                <c:pt idx="4">
                  <c:v>Abi insuldiõest</c:v>
                </c:pt>
                <c:pt idx="5">
                  <c:v>Puudus teenustest</c:v>
                </c:pt>
              </c:strCache>
            </c:strRef>
          </c:cat>
          <c:val>
            <c:numRef>
              <c:f>KOKKU!$U$10:$U$15</c:f>
              <c:numCache>
                <c:formatCode>0%</c:formatCode>
                <c:ptCount val="6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150-4EC6-BCDA-26FDAE0CE8B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606081464"/>
        <c:axId val="606082448"/>
      </c:barChart>
      <c:catAx>
        <c:axId val="60608146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t-EE"/>
          </a:p>
        </c:txPr>
        <c:crossAx val="606082448"/>
        <c:crosses val="autoZero"/>
        <c:auto val="1"/>
        <c:lblAlgn val="ctr"/>
        <c:lblOffset val="100"/>
        <c:noMultiLvlLbl val="0"/>
      </c:catAx>
      <c:valAx>
        <c:axId val="6060824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t-EE"/>
          </a:p>
        </c:txPr>
        <c:crossAx val="60608146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t-E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t-E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t-EE" sz="1100" b="1">
                <a:solidFill>
                  <a:sysClr val="windowText" lastClr="000000"/>
                </a:solidFill>
              </a:rPr>
              <a:t>Lähedaste</a:t>
            </a:r>
            <a:r>
              <a:rPr lang="et-EE" sz="1100" b="1" baseline="0">
                <a:solidFill>
                  <a:sysClr val="windowText" lastClr="000000"/>
                </a:solidFill>
              </a:rPr>
              <a:t> tagasiside, 90p (n=28)</a:t>
            </a:r>
            <a:endParaRPr lang="et-EE" sz="1100" b="1">
              <a:solidFill>
                <a:sysClr val="windowText" lastClr="000000"/>
              </a:solidFill>
            </a:endParaRP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t-E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KOKKU!$D$9</c:f>
              <c:strCache>
                <c:ptCount val="1"/>
                <c:pt idx="0">
                  <c:v>JAH</c:v>
                </c:pt>
              </c:strCache>
            </c:strRef>
          </c:tx>
          <c:spPr>
            <a:solidFill>
              <a:srgbClr val="0070C0"/>
            </a:solidFill>
            <a:ln>
              <a:solidFill>
                <a:srgbClr val="0070C0"/>
              </a:solidFill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KOKKU!$A$10:$A$15</c:f>
              <c:strCache>
                <c:ptCount val="6"/>
                <c:pt idx="0">
                  <c:v>Rahuolu</c:v>
                </c:pt>
                <c:pt idx="1">
                  <c:v>Info kättesaadavus</c:v>
                </c:pt>
                <c:pt idx="2">
                  <c:v>Kaasatus</c:v>
                </c:pt>
                <c:pt idx="3">
                  <c:v>Kontaktisik</c:v>
                </c:pt>
                <c:pt idx="4">
                  <c:v>Abi insuldiõest</c:v>
                </c:pt>
                <c:pt idx="5">
                  <c:v>Puudus teenustest</c:v>
                </c:pt>
              </c:strCache>
            </c:strRef>
          </c:cat>
          <c:val>
            <c:numRef>
              <c:f>KOKKU!$Y$10:$Y$15</c:f>
              <c:numCache>
                <c:formatCode>0%</c:formatCode>
                <c:ptCount val="6"/>
                <c:pt idx="0">
                  <c:v>0.58974358974358976</c:v>
                </c:pt>
                <c:pt idx="1">
                  <c:v>0.51282051282051277</c:v>
                </c:pt>
                <c:pt idx="2">
                  <c:v>0.5641025641025641</c:v>
                </c:pt>
                <c:pt idx="3">
                  <c:v>0.64102564102564108</c:v>
                </c:pt>
                <c:pt idx="4">
                  <c:v>0.66666666666666663</c:v>
                </c:pt>
                <c:pt idx="5">
                  <c:v>5.128205128205128E-2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F3F-46FD-95A8-1F1F5F2C1F54}"/>
            </c:ext>
          </c:extLst>
        </c:ser>
        <c:ser>
          <c:idx val="1"/>
          <c:order val="1"/>
          <c:tx>
            <c:strRef>
              <c:f>KOKKU!$E$9</c:f>
              <c:strCache>
                <c:ptCount val="1"/>
                <c:pt idx="0">
                  <c:v>EI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KOKKU!$A$10:$A$15</c:f>
              <c:strCache>
                <c:ptCount val="6"/>
                <c:pt idx="0">
                  <c:v>Rahuolu</c:v>
                </c:pt>
                <c:pt idx="1">
                  <c:v>Info kättesaadavus</c:v>
                </c:pt>
                <c:pt idx="2">
                  <c:v>Kaasatus</c:v>
                </c:pt>
                <c:pt idx="3">
                  <c:v>Kontaktisik</c:v>
                </c:pt>
                <c:pt idx="4">
                  <c:v>Abi insuldiõest</c:v>
                </c:pt>
                <c:pt idx="5">
                  <c:v>Puudus teenustest</c:v>
                </c:pt>
              </c:strCache>
            </c:strRef>
          </c:cat>
          <c:val>
            <c:numRef>
              <c:f>KOKKU!$Z$10:$Z$15</c:f>
              <c:numCache>
                <c:formatCode>0%</c:formatCode>
                <c:ptCount val="6"/>
                <c:pt idx="0">
                  <c:v>0</c:v>
                </c:pt>
                <c:pt idx="1">
                  <c:v>5.128205128205128E-2</c:v>
                </c:pt>
                <c:pt idx="2">
                  <c:v>2.564102564102564E-2</c:v>
                </c:pt>
                <c:pt idx="3">
                  <c:v>2.564102564102564E-2</c:v>
                </c:pt>
                <c:pt idx="4">
                  <c:v>0</c:v>
                </c:pt>
                <c:pt idx="5">
                  <c:v>0.5641025641025641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F3F-46FD-95A8-1F1F5F2C1F54}"/>
            </c:ext>
          </c:extLst>
        </c:ser>
        <c:ser>
          <c:idx val="2"/>
          <c:order val="2"/>
          <c:tx>
            <c:strRef>
              <c:f>KOKKU!$F$9</c:f>
              <c:strCache>
                <c:ptCount val="1"/>
                <c:pt idx="0">
                  <c:v>EI OSKA VASTATA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KOKKU!$A$10:$A$15</c:f>
              <c:strCache>
                <c:ptCount val="6"/>
                <c:pt idx="0">
                  <c:v>Rahuolu</c:v>
                </c:pt>
                <c:pt idx="1">
                  <c:v>Info kättesaadavus</c:v>
                </c:pt>
                <c:pt idx="2">
                  <c:v>Kaasatus</c:v>
                </c:pt>
                <c:pt idx="3">
                  <c:v>Kontaktisik</c:v>
                </c:pt>
                <c:pt idx="4">
                  <c:v>Abi insuldiõest</c:v>
                </c:pt>
                <c:pt idx="5">
                  <c:v>Puudus teenustest</c:v>
                </c:pt>
              </c:strCache>
            </c:strRef>
          </c:cat>
          <c:val>
            <c:numRef>
              <c:f>KOKKU!$AA$10:$AA$15</c:f>
              <c:numCache>
                <c:formatCode>0%</c:formatCode>
                <c:ptCount val="6"/>
                <c:pt idx="0">
                  <c:v>0.12820512820512819</c:v>
                </c:pt>
                <c:pt idx="1">
                  <c:v>0.12820512820512819</c:v>
                </c:pt>
                <c:pt idx="2">
                  <c:v>0.10256410256410256</c:v>
                </c:pt>
                <c:pt idx="3">
                  <c:v>2.564102564102564E-2</c:v>
                </c:pt>
                <c:pt idx="4">
                  <c:v>2.564102564102564E-2</c:v>
                </c:pt>
                <c:pt idx="5">
                  <c:v>0.10256410256410256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5F3F-46FD-95A8-1F1F5F2C1F54}"/>
            </c:ext>
          </c:extLst>
        </c:ser>
        <c:ser>
          <c:idx val="3"/>
          <c:order val="3"/>
          <c:tx>
            <c:strRef>
              <c:f>KOKKU!$G$9</c:f>
              <c:strCache>
                <c:ptCount val="1"/>
                <c:pt idx="0">
                  <c:v>PUUDUB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t-E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KOKKU!$A$10:$A$15</c:f>
              <c:strCache>
                <c:ptCount val="6"/>
                <c:pt idx="0">
                  <c:v>Rahuolu</c:v>
                </c:pt>
                <c:pt idx="1">
                  <c:v>Info kättesaadavus</c:v>
                </c:pt>
                <c:pt idx="2">
                  <c:v>Kaasatus</c:v>
                </c:pt>
                <c:pt idx="3">
                  <c:v>Kontaktisik</c:v>
                </c:pt>
                <c:pt idx="4">
                  <c:v>Abi insuldiõest</c:v>
                </c:pt>
                <c:pt idx="5">
                  <c:v>Puudus teenustest</c:v>
                </c:pt>
              </c:strCache>
            </c:strRef>
          </c:cat>
          <c:val>
            <c:numRef>
              <c:f>KOKKU!$AB$10:$AB$15</c:f>
              <c:numCache>
                <c:formatCode>0%</c:formatCode>
                <c:ptCount val="6"/>
                <c:pt idx="0">
                  <c:v>0</c:v>
                </c:pt>
                <c:pt idx="1">
                  <c:v>2.564102564102564E-2</c:v>
                </c:pt>
                <c:pt idx="2">
                  <c:v>2.564102564102564E-2</c:v>
                </c:pt>
                <c:pt idx="3">
                  <c:v>2.564102564102564E-2</c:v>
                </c:pt>
                <c:pt idx="4">
                  <c:v>2.564102564102564E-2</c:v>
                </c:pt>
                <c:pt idx="5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5F3F-46FD-95A8-1F1F5F2C1F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13797768"/>
        <c:axId val="513798096"/>
      </c:barChart>
      <c:catAx>
        <c:axId val="5137977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t-EE"/>
          </a:p>
        </c:txPr>
        <c:crossAx val="513798096"/>
        <c:crosses val="autoZero"/>
        <c:auto val="1"/>
        <c:lblAlgn val="ctr"/>
        <c:lblOffset val="100"/>
        <c:noMultiLvlLbl val="0"/>
      </c:catAx>
      <c:valAx>
        <c:axId val="51379809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t-EE"/>
          </a:p>
        </c:txPr>
        <c:crossAx val="5137977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t-E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t-E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457200" lvl="0" indent="-317500" algn="l" rtl="0">
              <a:spcBef>
                <a:spcPts val="0"/>
              </a:spcBef>
              <a:spcAft>
                <a:spcPts val="0"/>
              </a:spcAft>
              <a:buSzPts val="1400"/>
              <a:buChar char="-"/>
            </a:pPr>
            <a:endParaRPr dirty="0"/>
          </a:p>
        </p:txBody>
      </p:sp>
      <p:sp>
        <p:nvSpPr>
          <p:cNvPr id="48" name="Google Shape;4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2661742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85880887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40231686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t-E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 marL="0" marR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 sz="1200" b="0" i="0" u="none" strike="noStrike" cap="none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lang="en-US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1046837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Pealkirjaslaid">
  <p:cSld name="Pealkirjaslaid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body" idx="1"/>
          </p:nvPr>
        </p:nvSpPr>
        <p:spPr>
          <a:xfrm>
            <a:off x="1113161" y="2358189"/>
            <a:ext cx="8091488" cy="25043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3773"/>
              </a:lnSpc>
              <a:spcBef>
                <a:spcPts val="0"/>
              </a:spcBef>
              <a:spcAft>
                <a:spcPts val="0"/>
              </a:spcAft>
              <a:buClr>
                <a:srgbClr val="004387"/>
              </a:buClr>
              <a:buSzPts val="5300"/>
              <a:buFont typeface="Arial"/>
              <a:buNone/>
              <a:defRPr sz="5300" b="1" i="0" u="none" strike="noStrike" cap="none">
                <a:solidFill>
                  <a:srgbClr val="00438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body" idx="2"/>
          </p:nvPr>
        </p:nvSpPr>
        <p:spPr>
          <a:xfrm>
            <a:off x="1116548" y="5229013"/>
            <a:ext cx="8091488" cy="10701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F4F4F"/>
              </a:buClr>
              <a:buSzPts val="2700"/>
              <a:buFont typeface="Arial"/>
              <a:buNone/>
              <a:defRPr sz="2700" b="0" i="0" u="none" strike="noStrike" cap="none">
                <a:solidFill>
                  <a:srgbClr val="4F4F4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778">
          <p15:clr>
            <a:srgbClr val="FBAE40"/>
          </p15:clr>
        </p15:guide>
        <p15:guide id="3" pos="7537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nktislaid_1">
  <p:cSld name="Punktislaid_1">
    <p:spTree>
      <p:nvGrpSpPr>
        <p:cNvPr id="1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5"/>
          <p:cNvSpPr txBox="1">
            <a:spLocks noGrp="1"/>
          </p:cNvSpPr>
          <p:nvPr>
            <p:ph type="body" idx="1"/>
          </p:nvPr>
        </p:nvSpPr>
        <p:spPr>
          <a:xfrm>
            <a:off x="690564" y="541340"/>
            <a:ext cx="10810875" cy="731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4387"/>
              </a:buClr>
              <a:buSzPts val="3600"/>
              <a:buFont typeface="Arial"/>
              <a:buNone/>
              <a:defRPr sz="3600" b="1" i="0" u="none" strike="noStrike" cap="none">
                <a:solidFill>
                  <a:srgbClr val="00438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4387"/>
              </a:buClr>
              <a:buSzPts val="2700"/>
              <a:buFont typeface="Arial"/>
              <a:buNone/>
              <a:defRPr sz="2700" b="1" i="0" u="none" strike="noStrike" cap="none">
                <a:solidFill>
                  <a:srgbClr val="00438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4387"/>
              </a:buClr>
              <a:buSzPts val="2700"/>
              <a:buFont typeface="Arial"/>
              <a:buNone/>
              <a:defRPr sz="2700" b="1" i="0" u="none" strike="noStrike" cap="none">
                <a:solidFill>
                  <a:srgbClr val="00438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4387"/>
              </a:buClr>
              <a:buSzPts val="2700"/>
              <a:buFont typeface="Arial"/>
              <a:buNone/>
              <a:defRPr sz="2700" b="1" i="0" u="none" strike="noStrike" cap="none">
                <a:solidFill>
                  <a:srgbClr val="00438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4387"/>
              </a:buClr>
              <a:buSzPts val="2700"/>
              <a:buFont typeface="Arial"/>
              <a:buNone/>
              <a:defRPr sz="2700" b="1" i="0" u="none" strike="noStrike" cap="none">
                <a:solidFill>
                  <a:srgbClr val="00438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Google Shape;21;p5"/>
          <p:cNvSpPr txBox="1">
            <a:spLocks noGrp="1"/>
          </p:cNvSpPr>
          <p:nvPr>
            <p:ph type="body" idx="2"/>
          </p:nvPr>
        </p:nvSpPr>
        <p:spPr>
          <a:xfrm>
            <a:off x="700720" y="1669672"/>
            <a:ext cx="10810875" cy="391832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F4F4F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4F4F4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F4F4F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4F4F4F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4F4F4F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4F4F4F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4387"/>
              </a:buClr>
              <a:buSzPts val="2700"/>
              <a:buFont typeface="Arial"/>
              <a:buNone/>
              <a:defRPr sz="2700" b="1" i="0" u="none" strike="noStrike" cap="none">
                <a:solidFill>
                  <a:srgbClr val="00438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4387"/>
              </a:buClr>
              <a:buSzPts val="2700"/>
              <a:buFont typeface="Arial"/>
              <a:buNone/>
              <a:defRPr sz="2700" b="1" i="0" u="none" strike="noStrike" cap="none">
                <a:solidFill>
                  <a:srgbClr val="00438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nktislaid">
  <p:cSld name="Punktislaid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8"/>
          <p:cNvSpPr txBox="1">
            <a:spLocks noGrp="1"/>
          </p:cNvSpPr>
          <p:nvPr>
            <p:ph type="body" idx="1"/>
          </p:nvPr>
        </p:nvSpPr>
        <p:spPr>
          <a:xfrm>
            <a:off x="690564" y="541340"/>
            <a:ext cx="10810875" cy="731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4387"/>
              </a:buClr>
              <a:buSzPts val="3600"/>
              <a:buFont typeface="Arial"/>
              <a:buNone/>
              <a:defRPr sz="3600" b="1" i="0" u="none" strike="noStrike" cap="none">
                <a:solidFill>
                  <a:srgbClr val="00438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4387"/>
              </a:buClr>
              <a:buSzPts val="2700"/>
              <a:buFont typeface="Arial"/>
              <a:buNone/>
              <a:defRPr sz="2700" b="1" i="0" u="none" strike="noStrike" cap="none">
                <a:solidFill>
                  <a:srgbClr val="00438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4387"/>
              </a:buClr>
              <a:buSzPts val="2700"/>
              <a:buFont typeface="Arial"/>
              <a:buNone/>
              <a:defRPr sz="2700" b="1" i="0" u="none" strike="noStrike" cap="none">
                <a:solidFill>
                  <a:srgbClr val="00438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4387"/>
              </a:buClr>
              <a:buSzPts val="2700"/>
              <a:buFont typeface="Arial"/>
              <a:buNone/>
              <a:defRPr sz="2700" b="1" i="0" u="none" strike="noStrike" cap="none">
                <a:solidFill>
                  <a:srgbClr val="00438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4387"/>
              </a:buClr>
              <a:buSzPts val="2700"/>
              <a:buFont typeface="Arial"/>
              <a:buNone/>
              <a:defRPr sz="2700" b="1" i="0" u="none" strike="noStrike" cap="none">
                <a:solidFill>
                  <a:srgbClr val="00438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Google Shape;30;p8"/>
          <p:cNvSpPr txBox="1">
            <a:spLocks noGrp="1"/>
          </p:cNvSpPr>
          <p:nvPr>
            <p:ph type="body" idx="2"/>
          </p:nvPr>
        </p:nvSpPr>
        <p:spPr>
          <a:xfrm>
            <a:off x="700720" y="1642004"/>
            <a:ext cx="10810875" cy="731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2F2F2F"/>
              </a:buClr>
              <a:buSzPts val="2400"/>
              <a:buFont typeface="Arial"/>
              <a:buNone/>
              <a:defRPr sz="2400" b="1" i="0" u="none" strike="noStrike" cap="none">
                <a:solidFill>
                  <a:srgbClr val="2F2F2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4387"/>
              </a:buClr>
              <a:buSzPts val="2700"/>
              <a:buFont typeface="Arial"/>
              <a:buNone/>
              <a:defRPr sz="2700" b="1" i="0" u="none" strike="noStrike" cap="none">
                <a:solidFill>
                  <a:srgbClr val="00438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4387"/>
              </a:buClr>
              <a:buSzPts val="2700"/>
              <a:buFont typeface="Arial"/>
              <a:buNone/>
              <a:defRPr sz="2700" b="1" i="0" u="none" strike="noStrike" cap="none">
                <a:solidFill>
                  <a:srgbClr val="00438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4387"/>
              </a:buClr>
              <a:buSzPts val="2700"/>
              <a:buFont typeface="Arial"/>
              <a:buNone/>
              <a:defRPr sz="2700" b="1" i="0" u="none" strike="noStrike" cap="none">
                <a:solidFill>
                  <a:srgbClr val="00438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4387"/>
              </a:buClr>
              <a:buSzPts val="2700"/>
              <a:buFont typeface="Arial"/>
              <a:buNone/>
              <a:defRPr sz="2700" b="1" i="0" u="none" strike="noStrike" cap="none">
                <a:solidFill>
                  <a:srgbClr val="00438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Google Shape;31;p8"/>
          <p:cNvSpPr txBox="1">
            <a:spLocks noGrp="1"/>
          </p:cNvSpPr>
          <p:nvPr>
            <p:ph type="body" idx="3"/>
          </p:nvPr>
        </p:nvSpPr>
        <p:spPr>
          <a:xfrm>
            <a:off x="700720" y="2717482"/>
            <a:ext cx="10810875" cy="28705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F4F4F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4F4F4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4387"/>
              </a:buClr>
              <a:buSzPts val="2700"/>
              <a:buFont typeface="Arial"/>
              <a:buNone/>
              <a:defRPr sz="2700" b="1" i="0" u="none" strike="noStrike" cap="none">
                <a:solidFill>
                  <a:srgbClr val="00438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4387"/>
              </a:buClr>
              <a:buSzPts val="2700"/>
              <a:buFont typeface="Arial"/>
              <a:buNone/>
              <a:defRPr sz="2700" b="1" i="0" u="none" strike="noStrike" cap="none">
                <a:solidFill>
                  <a:srgbClr val="00438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4387"/>
              </a:buClr>
              <a:buSzPts val="2700"/>
              <a:buFont typeface="Arial"/>
              <a:buNone/>
              <a:defRPr sz="2700" b="1" i="0" u="none" strike="noStrike" cap="none">
                <a:solidFill>
                  <a:srgbClr val="00438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4387"/>
              </a:buClr>
              <a:buSzPts val="2700"/>
              <a:buFont typeface="Arial"/>
              <a:buNone/>
              <a:defRPr sz="2700" b="1" i="0" u="none" strike="noStrike" cap="none">
                <a:solidFill>
                  <a:srgbClr val="00438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143">
          <p15:clr>
            <a:srgbClr val="FBAE40"/>
          </p15:clr>
        </p15:guide>
        <p15:guide id="3" pos="7537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unktid ja pilt">
  <p:cSld name="Punktid ja pilt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9"/>
          <p:cNvSpPr txBox="1">
            <a:spLocks noGrp="1"/>
          </p:cNvSpPr>
          <p:nvPr>
            <p:ph type="body" idx="1"/>
          </p:nvPr>
        </p:nvSpPr>
        <p:spPr>
          <a:xfrm>
            <a:off x="690565" y="541340"/>
            <a:ext cx="5024713" cy="7318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004387"/>
              </a:buClr>
              <a:buSzPts val="3600"/>
              <a:buFont typeface="Arial"/>
              <a:buNone/>
              <a:defRPr sz="3600" b="1" i="0" u="none" strike="noStrike" cap="none">
                <a:solidFill>
                  <a:srgbClr val="004387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4387"/>
              </a:buClr>
              <a:buSzPts val="2700"/>
              <a:buFont typeface="Arial"/>
              <a:buNone/>
              <a:defRPr sz="2700" b="1" i="0" u="none" strike="noStrike" cap="none">
                <a:solidFill>
                  <a:srgbClr val="00438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4387"/>
              </a:buClr>
              <a:buSzPts val="2700"/>
              <a:buFont typeface="Arial"/>
              <a:buNone/>
              <a:defRPr sz="2700" b="1" i="0" u="none" strike="noStrike" cap="none">
                <a:solidFill>
                  <a:srgbClr val="00438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4387"/>
              </a:buClr>
              <a:buSzPts val="2700"/>
              <a:buFont typeface="Arial"/>
              <a:buNone/>
              <a:defRPr sz="2700" b="1" i="0" u="none" strike="noStrike" cap="none">
                <a:solidFill>
                  <a:srgbClr val="00438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4387"/>
              </a:buClr>
              <a:buSzPts val="2700"/>
              <a:buFont typeface="Arial"/>
              <a:buNone/>
              <a:defRPr sz="2700" b="1" i="0" u="none" strike="noStrike" cap="none">
                <a:solidFill>
                  <a:srgbClr val="00438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4" name="Google Shape;34;p9"/>
          <p:cNvSpPr txBox="1">
            <a:spLocks noGrp="1"/>
          </p:cNvSpPr>
          <p:nvPr>
            <p:ph type="body" idx="2"/>
          </p:nvPr>
        </p:nvSpPr>
        <p:spPr>
          <a:xfrm>
            <a:off x="700720" y="1645921"/>
            <a:ext cx="5038075" cy="394885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355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4F4F4F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rgbClr val="4F4F4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4387"/>
              </a:buClr>
              <a:buSzPts val="2700"/>
              <a:buFont typeface="Arial"/>
              <a:buNone/>
              <a:defRPr sz="2700" b="1" i="0" u="none" strike="noStrike" cap="none">
                <a:solidFill>
                  <a:srgbClr val="004387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4387"/>
              </a:buClr>
              <a:buSzPts val="2700"/>
              <a:buFont typeface="Arial"/>
              <a:buNone/>
              <a:defRPr sz="2700" b="1" i="0" u="none" strike="noStrike" cap="none">
                <a:solidFill>
                  <a:srgbClr val="004387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4387"/>
              </a:buClr>
              <a:buSzPts val="2700"/>
              <a:buFont typeface="Arial"/>
              <a:buNone/>
              <a:defRPr sz="2700" b="1" i="0" u="none" strike="noStrike" cap="none">
                <a:solidFill>
                  <a:srgbClr val="004387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004387"/>
              </a:buClr>
              <a:buSzPts val="2700"/>
              <a:buFont typeface="Arial"/>
              <a:buNone/>
              <a:defRPr sz="2700" b="1" i="0" u="none" strike="noStrike" cap="none">
                <a:solidFill>
                  <a:srgbClr val="004387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5" name="Google Shape;35;p9"/>
          <p:cNvSpPr>
            <a:spLocks noGrp="1"/>
          </p:cNvSpPr>
          <p:nvPr>
            <p:ph type="pic" idx="3"/>
          </p:nvPr>
        </p:nvSpPr>
        <p:spPr>
          <a:xfrm>
            <a:off x="5737015" y="182564"/>
            <a:ext cx="6123199" cy="57779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143">
          <p15:clr>
            <a:srgbClr val="FBAE40"/>
          </p15:clr>
        </p15:guide>
        <p15:guide id="3" pos="7537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ldid">
  <p:cSld name="Pildid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0"/>
          <p:cNvSpPr>
            <a:spLocks noGrp="1"/>
          </p:cNvSpPr>
          <p:nvPr>
            <p:ph type="pic" idx="2"/>
          </p:nvPr>
        </p:nvSpPr>
        <p:spPr>
          <a:xfrm>
            <a:off x="6102452" y="333374"/>
            <a:ext cx="5757761" cy="309562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Google Shape;38;p10"/>
          <p:cNvSpPr>
            <a:spLocks noGrp="1"/>
          </p:cNvSpPr>
          <p:nvPr>
            <p:ph type="pic" idx="3"/>
          </p:nvPr>
        </p:nvSpPr>
        <p:spPr>
          <a:xfrm>
            <a:off x="3223787" y="3429000"/>
            <a:ext cx="2878664" cy="2520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Google Shape;39;p10"/>
          <p:cNvSpPr>
            <a:spLocks noGrp="1"/>
          </p:cNvSpPr>
          <p:nvPr>
            <p:ph type="pic" idx="4"/>
          </p:nvPr>
        </p:nvSpPr>
        <p:spPr>
          <a:xfrm>
            <a:off x="345067" y="333376"/>
            <a:ext cx="2878719" cy="561657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Google Shape;40;p10"/>
          <p:cNvSpPr>
            <a:spLocks noGrp="1"/>
          </p:cNvSpPr>
          <p:nvPr>
            <p:ph type="pic" idx="5"/>
          </p:nvPr>
        </p:nvSpPr>
        <p:spPr>
          <a:xfrm>
            <a:off x="3224107" y="333377"/>
            <a:ext cx="2878344" cy="3095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1" name="Google Shape;41;p10"/>
          <p:cNvSpPr>
            <a:spLocks noGrp="1"/>
          </p:cNvSpPr>
          <p:nvPr>
            <p:ph type="pic" idx="6"/>
          </p:nvPr>
        </p:nvSpPr>
        <p:spPr>
          <a:xfrm>
            <a:off x="6102451" y="3429000"/>
            <a:ext cx="2878664" cy="2520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2" name="Google Shape;42;p10"/>
          <p:cNvSpPr>
            <a:spLocks noGrp="1"/>
          </p:cNvSpPr>
          <p:nvPr>
            <p:ph type="pic" idx="7"/>
          </p:nvPr>
        </p:nvSpPr>
        <p:spPr>
          <a:xfrm>
            <a:off x="8981547" y="3429000"/>
            <a:ext cx="2878664" cy="25209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143">
          <p15:clr>
            <a:srgbClr val="FBAE40"/>
          </p15:clr>
        </p15:guide>
        <p15:guide id="3" pos="7537">
          <p15:clr>
            <a:srgbClr val="FBAE40"/>
          </p15:clr>
        </p15:guide>
        <p15:guide id="4" orient="horz" pos="3748">
          <p15:clr>
            <a:srgbClr val="FBAE40"/>
          </p15:clr>
        </p15:guide>
        <p15:guide id="5" orient="horz" pos="210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/>
        </p:nvSpPr>
        <p:spPr>
          <a:xfrm>
            <a:off x="10706101" y="6306293"/>
            <a:ext cx="788353" cy="358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004387"/>
              </a:buClr>
              <a:buSzPts val="2200"/>
              <a:buFont typeface="Arial"/>
              <a:buNone/>
            </a:pPr>
            <a:fld id="{00000000-1234-1234-1234-123412341234}" type="slidenum">
              <a:rPr lang="en-US" sz="2200" b="1" i="0" u="none" strike="noStrike" cap="none">
                <a:solidFill>
                  <a:srgbClr val="004387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2200" b="1" i="0" u="none" strike="noStrike" cap="none">
              <a:solidFill>
                <a:srgbClr val="004387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4" r:id="rId3"/>
    <p:sldLayoutId id="2147483655" r:id="rId4"/>
    <p:sldLayoutId id="2147483656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>
          <p15:clr>
            <a:srgbClr val="F26B43"/>
          </p15:clr>
        </p15:guide>
        <p15:guide id="2" pos="38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mailto:triin.naudi@regionaalhaigla.ee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2"/>
          <p:cNvSpPr txBox="1">
            <a:spLocks noGrp="1"/>
          </p:cNvSpPr>
          <p:nvPr>
            <p:ph type="body" idx="1"/>
          </p:nvPr>
        </p:nvSpPr>
        <p:spPr>
          <a:xfrm>
            <a:off x="1643550" y="2911838"/>
            <a:ext cx="8904900" cy="14029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103773"/>
              </a:lnSpc>
              <a:spcBef>
                <a:spcPts val="0"/>
              </a:spcBef>
              <a:spcAft>
                <a:spcPts val="0"/>
              </a:spcAft>
              <a:buClr>
                <a:srgbClr val="004387"/>
              </a:buClr>
              <a:buSzPts val="5300"/>
              <a:buNone/>
            </a:pPr>
            <a:r>
              <a:rPr lang="et-EE" sz="3600" dirty="0"/>
              <a:t>Insuldi raviteekonna </a:t>
            </a:r>
            <a:r>
              <a:rPr lang="et-EE" sz="3600" dirty="0" smtClean="0"/>
              <a:t>pilootprojekt</a:t>
            </a:r>
          </a:p>
          <a:p>
            <a:pPr marL="0" lvl="0" indent="0" algn="ctr" rtl="0">
              <a:lnSpc>
                <a:spcPct val="103773"/>
              </a:lnSpc>
              <a:spcBef>
                <a:spcPts val="0"/>
              </a:spcBef>
              <a:spcAft>
                <a:spcPts val="0"/>
              </a:spcAft>
              <a:buClr>
                <a:srgbClr val="004387"/>
              </a:buClr>
              <a:buSzPts val="5300"/>
              <a:buNone/>
            </a:pPr>
            <a:r>
              <a:rPr lang="et-EE" sz="3500" dirty="0" smtClean="0"/>
              <a:t>2021. esimese poolaasta </a:t>
            </a:r>
            <a:r>
              <a:rPr lang="et-EE" sz="3500" dirty="0" smtClean="0"/>
              <a:t>kokkuvõte</a:t>
            </a:r>
            <a:endParaRPr lang="et-EE" sz="3500" dirty="0"/>
          </a:p>
          <a:p>
            <a:pPr marL="0" lvl="0" indent="0" algn="ctr" rtl="0">
              <a:lnSpc>
                <a:spcPct val="103773"/>
              </a:lnSpc>
              <a:spcBef>
                <a:spcPts val="0"/>
              </a:spcBef>
              <a:spcAft>
                <a:spcPts val="0"/>
              </a:spcAft>
              <a:buClr>
                <a:srgbClr val="004387"/>
              </a:buClr>
              <a:buSzPts val="5300"/>
              <a:buNone/>
            </a:pPr>
            <a:endParaRPr lang="et-EE" sz="4000" dirty="0"/>
          </a:p>
          <a:p>
            <a:pPr marL="0" lvl="0" indent="0" algn="ctr" rtl="0">
              <a:lnSpc>
                <a:spcPct val="103773"/>
              </a:lnSpc>
              <a:spcBef>
                <a:spcPts val="0"/>
              </a:spcBef>
              <a:spcAft>
                <a:spcPts val="0"/>
              </a:spcAft>
              <a:buClr>
                <a:srgbClr val="004387"/>
              </a:buClr>
              <a:buSzPts val="5300"/>
              <a:buNone/>
            </a:pPr>
            <a:r>
              <a:rPr lang="et-EE" sz="2600" b="0" dirty="0">
                <a:solidFill>
                  <a:schemeClr val="bg2"/>
                </a:solidFill>
              </a:rPr>
              <a:t>EHK juhtrühm </a:t>
            </a:r>
            <a:r>
              <a:rPr lang="et-EE" sz="2600" b="0" dirty="0" smtClean="0">
                <a:solidFill>
                  <a:schemeClr val="bg2"/>
                </a:solidFill>
              </a:rPr>
              <a:t>27.08.2021</a:t>
            </a:r>
            <a:endParaRPr lang="et-EE" sz="2600" b="0" dirty="0">
              <a:solidFill>
                <a:schemeClr val="bg2"/>
              </a:solidFill>
            </a:endParaRPr>
          </a:p>
          <a:p>
            <a:pPr marL="0" lvl="0" indent="0" algn="ctr" rtl="0">
              <a:lnSpc>
                <a:spcPct val="103773"/>
              </a:lnSpc>
              <a:spcBef>
                <a:spcPts val="0"/>
              </a:spcBef>
              <a:spcAft>
                <a:spcPts val="0"/>
              </a:spcAft>
              <a:buClr>
                <a:srgbClr val="004387"/>
              </a:buClr>
              <a:buSzPts val="5300"/>
              <a:buNone/>
            </a:pPr>
            <a:r>
              <a:rPr lang="et-EE" sz="2600" b="0" dirty="0">
                <a:solidFill>
                  <a:schemeClr val="bg2"/>
                </a:solidFill>
              </a:rPr>
              <a:t>Triin Naudi, projektijuht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63E05C3B-CABF-6E41-8551-85671C61D16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69416" y="3083478"/>
            <a:ext cx="9579420" cy="1070188"/>
          </a:xfrm>
        </p:spPr>
        <p:txBody>
          <a:bodyPr/>
          <a:lstStyle/>
          <a:p>
            <a:r>
              <a:rPr lang="en-GB" sz="4000" dirty="0" err="1"/>
              <a:t>Aitäh</a:t>
            </a:r>
            <a:r>
              <a:rPr lang="en-GB" sz="4000" dirty="0"/>
              <a:t>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AC8D55-59AE-704C-8E8A-D52555D85244}"/>
              </a:ext>
            </a:extLst>
          </p:cNvPr>
          <p:cNvSpPr>
            <a:spLocks noGrp="1"/>
          </p:cNvSpPr>
          <p:nvPr>
            <p:ph type="body" idx="2"/>
          </p:nvPr>
        </p:nvSpPr>
        <p:spPr>
          <a:xfrm>
            <a:off x="369416" y="4666621"/>
            <a:ext cx="8091488" cy="1070188"/>
          </a:xfrm>
        </p:spPr>
        <p:txBody>
          <a:bodyPr/>
          <a:lstStyle/>
          <a:p>
            <a:r>
              <a:rPr lang="en-GB" sz="2000" dirty="0"/>
              <a:t>Triin Naudi – PERH </a:t>
            </a:r>
            <a:r>
              <a:rPr lang="en-GB" sz="2000" dirty="0" err="1"/>
              <a:t>insuldi</a:t>
            </a:r>
            <a:r>
              <a:rPr lang="en-GB" sz="2000" dirty="0"/>
              <a:t> </a:t>
            </a:r>
            <a:r>
              <a:rPr lang="en-GB" sz="2000" dirty="0" err="1"/>
              <a:t>raviteekonna</a:t>
            </a:r>
            <a:r>
              <a:rPr lang="en-GB" sz="2000" dirty="0"/>
              <a:t> </a:t>
            </a:r>
            <a:r>
              <a:rPr lang="en-GB" sz="2000" dirty="0" err="1"/>
              <a:t>projektijuht</a:t>
            </a:r>
            <a:endParaRPr lang="en-GB" sz="2000" dirty="0"/>
          </a:p>
          <a:p>
            <a:r>
              <a:rPr lang="en-GB" sz="2000" dirty="0">
                <a:hlinkClick r:id="rId2"/>
              </a:rPr>
              <a:t>triin.naudi@regionaalhaigla.ee</a:t>
            </a:r>
            <a:endParaRPr lang="en-GB" sz="2000" dirty="0"/>
          </a:p>
          <a:p>
            <a:r>
              <a:rPr lang="en-GB" sz="2000" dirty="0"/>
              <a:t>617 3147, 5668 4553</a:t>
            </a:r>
          </a:p>
        </p:txBody>
      </p:sp>
    </p:spTree>
    <p:extLst>
      <p:ext uri="{BB962C8B-B14F-4D97-AF65-F5344CB8AC3E}">
        <p14:creationId xmlns:p14="http://schemas.microsoft.com/office/powerpoint/2010/main" val="38786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FB5D74-F07D-A340-8227-AB5AEF91CBB5}"/>
              </a:ext>
            </a:extLst>
          </p:cNvPr>
          <p:cNvSpPr>
            <a:spLocks noGrp="1"/>
          </p:cNvSpPr>
          <p:nvPr>
            <p:ph type="body" idx="3"/>
          </p:nvPr>
        </p:nvSpPr>
        <p:spPr>
          <a:xfrm>
            <a:off x="503814" y="1533468"/>
            <a:ext cx="10810875" cy="3643454"/>
          </a:xfrm>
        </p:spPr>
        <p:txBody>
          <a:bodyPr/>
          <a:lstStyle/>
          <a:p>
            <a:pPr marL="101600" indent="0">
              <a:lnSpc>
                <a:spcPct val="150000"/>
              </a:lnSpc>
              <a:buNone/>
            </a:pPr>
            <a:r>
              <a:rPr lang="et-EE" b="1" dirty="0" smtClean="0">
                <a:solidFill>
                  <a:schemeClr val="accent2"/>
                </a:solidFill>
              </a:rPr>
              <a:t>2021. ESIMESE POOLAASTA </a:t>
            </a:r>
            <a:r>
              <a:rPr lang="et-EE" b="1" dirty="0" smtClean="0">
                <a:solidFill>
                  <a:schemeClr val="accent2"/>
                </a:solidFill>
              </a:rPr>
              <a:t>KOKKUVÕTE</a:t>
            </a:r>
          </a:p>
          <a:p>
            <a:pPr marL="558800" indent="-457200">
              <a:lnSpc>
                <a:spcPct val="150000"/>
              </a:lnSpc>
              <a:buAutoNum type="arabicPeriod"/>
            </a:pPr>
            <a:r>
              <a:rPr lang="et-EE" dirty="0" smtClean="0">
                <a:solidFill>
                  <a:schemeClr val="accent2"/>
                </a:solidFill>
              </a:rPr>
              <a:t>Möödunud poolaasta tegevused</a:t>
            </a:r>
          </a:p>
          <a:p>
            <a:pPr marL="558800" indent="-457200">
              <a:lnSpc>
                <a:spcPct val="150000"/>
              </a:lnSpc>
              <a:buAutoNum type="arabicPeriod"/>
            </a:pPr>
            <a:r>
              <a:rPr lang="et-EE" dirty="0">
                <a:solidFill>
                  <a:schemeClr val="accent2"/>
                </a:solidFill>
              </a:rPr>
              <a:t>K</a:t>
            </a:r>
            <a:r>
              <a:rPr lang="et-EE" dirty="0" smtClean="0">
                <a:solidFill>
                  <a:schemeClr val="accent2"/>
                </a:solidFill>
              </a:rPr>
              <a:t>äimasolevad arendused</a:t>
            </a:r>
          </a:p>
          <a:p>
            <a:pPr marL="558800" indent="-457200">
              <a:lnSpc>
                <a:spcPct val="150000"/>
              </a:lnSpc>
              <a:buAutoNum type="arabicPeriod"/>
            </a:pPr>
            <a:r>
              <a:rPr lang="et-EE" dirty="0" smtClean="0">
                <a:solidFill>
                  <a:schemeClr val="accent2"/>
                </a:solidFill>
              </a:rPr>
              <a:t>Patsientide </a:t>
            </a:r>
            <a:r>
              <a:rPr lang="et-EE" dirty="0" smtClean="0">
                <a:solidFill>
                  <a:schemeClr val="accent2"/>
                </a:solidFill>
              </a:rPr>
              <a:t>ja lähedaste </a:t>
            </a:r>
            <a:r>
              <a:rPr lang="et-EE" dirty="0" smtClean="0">
                <a:solidFill>
                  <a:schemeClr val="accent2"/>
                </a:solidFill>
              </a:rPr>
              <a:t>tagasiside (juuni 2021 seisuga)</a:t>
            </a:r>
            <a:endParaRPr lang="et-EE" dirty="0" smtClean="0">
              <a:solidFill>
                <a:schemeClr val="accent2"/>
              </a:solidFill>
            </a:endParaRPr>
          </a:p>
          <a:p>
            <a:pPr marL="558800" indent="-457200">
              <a:lnSpc>
                <a:spcPct val="150000"/>
              </a:lnSpc>
              <a:buAutoNum type="arabicPeriod"/>
            </a:pPr>
            <a:endParaRPr lang="et-EE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3463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01025E4-8270-F349-B0D4-F58AD584EE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7013" y="1031650"/>
            <a:ext cx="10810875" cy="731837"/>
          </a:xfrm>
        </p:spPr>
        <p:txBody>
          <a:bodyPr/>
          <a:lstStyle/>
          <a:p>
            <a:r>
              <a:rPr lang="et-EE" sz="3000" dirty="0" smtClean="0"/>
              <a:t>Möödunud poolaasta tegevused</a:t>
            </a:r>
            <a:endParaRPr lang="en-GB" sz="30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FB5D74-F07D-A340-8227-AB5AEF91CBB5}"/>
              </a:ext>
            </a:extLst>
          </p:cNvPr>
          <p:cNvSpPr>
            <a:spLocks noGrp="1"/>
          </p:cNvSpPr>
          <p:nvPr>
            <p:ph type="body" idx="3"/>
          </p:nvPr>
        </p:nvSpPr>
        <p:spPr>
          <a:xfrm>
            <a:off x="662472" y="1763487"/>
            <a:ext cx="10810875" cy="3524951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t-EE" b="1" dirty="0" smtClean="0">
                <a:solidFill>
                  <a:schemeClr val="bg2"/>
                </a:solidFill>
              </a:rPr>
              <a:t>Lõppesid esimesed raviteekonnad (365 päeva).</a:t>
            </a:r>
          </a:p>
          <a:p>
            <a:pPr>
              <a:lnSpc>
                <a:spcPct val="150000"/>
              </a:lnSpc>
            </a:pPr>
            <a:r>
              <a:rPr lang="et-EE" dirty="0" smtClean="0">
                <a:solidFill>
                  <a:schemeClr val="bg2"/>
                </a:solidFill>
              </a:rPr>
              <a:t>Enim </a:t>
            </a:r>
            <a:r>
              <a:rPr lang="et-EE" dirty="0">
                <a:solidFill>
                  <a:schemeClr val="bg2"/>
                </a:solidFill>
              </a:rPr>
              <a:t>käsitletud teemaviidete kaardistamine: (1</a:t>
            </a:r>
            <a:r>
              <a:rPr lang="et-EE" dirty="0" smtClean="0">
                <a:solidFill>
                  <a:schemeClr val="bg2"/>
                </a:solidFill>
              </a:rPr>
              <a:t>) </a:t>
            </a:r>
            <a:r>
              <a:rPr lang="et-EE" b="1" dirty="0" smtClean="0">
                <a:solidFill>
                  <a:schemeClr val="bg2"/>
                </a:solidFill>
              </a:rPr>
              <a:t>tervisenäitajad</a:t>
            </a:r>
            <a:r>
              <a:rPr lang="et-EE" dirty="0" smtClean="0">
                <a:solidFill>
                  <a:schemeClr val="bg2"/>
                </a:solidFill>
              </a:rPr>
              <a:t> (kehakaal, vererõhk, veresuhkur, jne) (n=74); (2) </a:t>
            </a:r>
            <a:r>
              <a:rPr lang="et-EE" b="1" dirty="0" smtClean="0">
                <a:solidFill>
                  <a:schemeClr val="bg2"/>
                </a:solidFill>
              </a:rPr>
              <a:t>ravimid</a:t>
            </a:r>
            <a:r>
              <a:rPr lang="et-EE" dirty="0" smtClean="0">
                <a:solidFill>
                  <a:schemeClr val="bg2"/>
                </a:solidFill>
              </a:rPr>
              <a:t> (n=71); (3) </a:t>
            </a:r>
            <a:r>
              <a:rPr lang="et-EE" b="1" dirty="0" smtClean="0">
                <a:solidFill>
                  <a:schemeClr val="bg2"/>
                </a:solidFill>
              </a:rPr>
              <a:t>liikumine</a:t>
            </a:r>
            <a:r>
              <a:rPr lang="et-EE" dirty="0" smtClean="0">
                <a:solidFill>
                  <a:schemeClr val="bg2"/>
                </a:solidFill>
              </a:rPr>
              <a:t> (n=68); (4) </a:t>
            </a:r>
            <a:r>
              <a:rPr lang="et-EE" b="1" dirty="0" smtClean="0">
                <a:solidFill>
                  <a:schemeClr val="bg2"/>
                </a:solidFill>
              </a:rPr>
              <a:t>perearst</a:t>
            </a:r>
            <a:r>
              <a:rPr lang="et-EE" dirty="0" smtClean="0">
                <a:solidFill>
                  <a:schemeClr val="bg2"/>
                </a:solidFill>
              </a:rPr>
              <a:t> (n=65); (5) </a:t>
            </a:r>
            <a:r>
              <a:rPr lang="et-EE" b="1" dirty="0" smtClean="0">
                <a:solidFill>
                  <a:schemeClr val="bg2"/>
                </a:solidFill>
              </a:rPr>
              <a:t>vaimne tervis</a:t>
            </a:r>
            <a:r>
              <a:rPr lang="et-EE" dirty="0" smtClean="0">
                <a:solidFill>
                  <a:schemeClr val="bg2"/>
                </a:solidFill>
              </a:rPr>
              <a:t> (n=52).</a:t>
            </a:r>
          </a:p>
          <a:p>
            <a:pPr>
              <a:lnSpc>
                <a:spcPct val="150000"/>
              </a:lnSpc>
            </a:pPr>
            <a:r>
              <a:rPr lang="et-EE" dirty="0" smtClean="0">
                <a:solidFill>
                  <a:schemeClr val="bg2"/>
                </a:solidFill>
              </a:rPr>
              <a:t>Enim initsiatiivi võttis suhtluses </a:t>
            </a:r>
            <a:r>
              <a:rPr lang="et-EE" b="1" dirty="0" smtClean="0">
                <a:solidFill>
                  <a:schemeClr val="bg2"/>
                </a:solidFill>
              </a:rPr>
              <a:t>insuldiõde</a:t>
            </a:r>
            <a:r>
              <a:rPr lang="et-EE" dirty="0" smtClean="0">
                <a:solidFill>
                  <a:schemeClr val="bg2"/>
                </a:solidFill>
              </a:rPr>
              <a:t> (n=263), seejärel </a:t>
            </a:r>
            <a:r>
              <a:rPr lang="et-EE" b="1" dirty="0" smtClean="0">
                <a:solidFill>
                  <a:schemeClr val="bg2"/>
                </a:solidFill>
              </a:rPr>
              <a:t>lähedane</a:t>
            </a:r>
            <a:r>
              <a:rPr lang="et-EE" dirty="0" smtClean="0">
                <a:solidFill>
                  <a:schemeClr val="bg2"/>
                </a:solidFill>
              </a:rPr>
              <a:t> (n=54), </a:t>
            </a:r>
            <a:r>
              <a:rPr lang="et-EE" b="1" dirty="0" smtClean="0">
                <a:solidFill>
                  <a:schemeClr val="bg2"/>
                </a:solidFill>
              </a:rPr>
              <a:t>patsient</a:t>
            </a:r>
            <a:r>
              <a:rPr lang="et-EE" dirty="0" smtClean="0">
                <a:solidFill>
                  <a:schemeClr val="bg2"/>
                </a:solidFill>
              </a:rPr>
              <a:t> (n=25).</a:t>
            </a:r>
          </a:p>
          <a:p>
            <a:pPr>
              <a:lnSpc>
                <a:spcPct val="150000"/>
              </a:lnSpc>
            </a:pPr>
            <a:r>
              <a:rPr lang="et-EE" dirty="0" smtClean="0">
                <a:solidFill>
                  <a:schemeClr val="bg2"/>
                </a:solidFill>
              </a:rPr>
              <a:t>Avamisel </a:t>
            </a:r>
            <a:r>
              <a:rPr lang="et-EE" b="1" dirty="0" err="1" smtClean="0">
                <a:solidFill>
                  <a:schemeClr val="bg2"/>
                </a:solidFill>
              </a:rPr>
              <a:t>insuldiõe</a:t>
            </a:r>
            <a:r>
              <a:rPr lang="et-EE" b="1" dirty="0" smtClean="0">
                <a:solidFill>
                  <a:schemeClr val="bg2"/>
                </a:solidFill>
              </a:rPr>
              <a:t> AK</a:t>
            </a:r>
            <a:r>
              <a:rPr lang="et-EE" dirty="0" smtClean="0">
                <a:solidFill>
                  <a:schemeClr val="bg2"/>
                </a:solidFill>
              </a:rPr>
              <a:t>, mis jätkuks ka pärast projekti lõppu (hetkel tähtajaline).</a:t>
            </a:r>
          </a:p>
          <a:p>
            <a:pPr>
              <a:lnSpc>
                <a:spcPct val="150000"/>
              </a:lnSpc>
            </a:pPr>
            <a:endParaRPr lang="et-EE" dirty="0" smtClean="0">
              <a:solidFill>
                <a:schemeClr val="bg2"/>
              </a:solidFill>
            </a:endParaRPr>
          </a:p>
          <a:p>
            <a:pPr>
              <a:lnSpc>
                <a:spcPct val="150000"/>
              </a:lnSpc>
            </a:pPr>
            <a:endParaRPr lang="en-GB" dirty="0">
              <a:solidFill>
                <a:schemeClr val="bg2"/>
              </a:solidFill>
            </a:endParaRPr>
          </a:p>
          <a:p>
            <a:pPr marL="101600" indent="0">
              <a:lnSpc>
                <a:spcPct val="150000"/>
              </a:lnSpc>
              <a:buNone/>
            </a:pPr>
            <a:endParaRPr lang="en-GB" dirty="0">
              <a:solidFill>
                <a:schemeClr val="bg2"/>
              </a:solidFill>
            </a:endParaRPr>
          </a:p>
          <a:p>
            <a:pPr marL="101600" indent="0">
              <a:lnSpc>
                <a:spcPct val="150000"/>
              </a:lnSpc>
              <a:buNone/>
            </a:pPr>
            <a:endParaRPr lang="en-GB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33074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01025E4-8270-F349-B0D4-F58AD584EE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7013" y="541340"/>
            <a:ext cx="10810875" cy="731837"/>
          </a:xfrm>
        </p:spPr>
        <p:txBody>
          <a:bodyPr/>
          <a:lstStyle/>
          <a:p>
            <a:r>
              <a:rPr lang="et-EE" sz="3000" dirty="0" smtClean="0"/>
              <a:t>Möödunud poolaasta tegevused</a:t>
            </a:r>
            <a:endParaRPr lang="en-GB" sz="30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FB5D74-F07D-A340-8227-AB5AEF91CBB5}"/>
              </a:ext>
            </a:extLst>
          </p:cNvPr>
          <p:cNvSpPr>
            <a:spLocks noGrp="1"/>
          </p:cNvSpPr>
          <p:nvPr>
            <p:ph type="body" idx="3"/>
          </p:nvPr>
        </p:nvSpPr>
        <p:spPr>
          <a:xfrm>
            <a:off x="671899" y="1273177"/>
            <a:ext cx="10810875" cy="4527786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t-EE" dirty="0" smtClean="0">
                <a:solidFill>
                  <a:schemeClr val="bg2"/>
                </a:solidFill>
              </a:rPr>
              <a:t>Digitaalse juhtumikorraldaja rakendus: (1) </a:t>
            </a:r>
            <a:r>
              <a:rPr lang="et-EE" b="1" dirty="0" smtClean="0">
                <a:solidFill>
                  <a:schemeClr val="bg2"/>
                </a:solidFill>
              </a:rPr>
              <a:t>vererõhupäeviku funktsionaalsus</a:t>
            </a:r>
            <a:r>
              <a:rPr lang="et-EE" dirty="0" smtClean="0">
                <a:solidFill>
                  <a:schemeClr val="bg2"/>
                </a:solidFill>
              </a:rPr>
              <a:t>, (2) </a:t>
            </a:r>
            <a:r>
              <a:rPr lang="et-EE" b="1" dirty="0" smtClean="0">
                <a:solidFill>
                  <a:schemeClr val="bg2"/>
                </a:solidFill>
              </a:rPr>
              <a:t>rakenduse avamine</a:t>
            </a:r>
            <a:r>
              <a:rPr lang="et-EE" dirty="0" smtClean="0">
                <a:solidFill>
                  <a:schemeClr val="bg2"/>
                </a:solidFill>
              </a:rPr>
              <a:t> projektivälistele patsientidele aprill 2021 (30.06.2021 seisuga alla laetud 271 korda).</a:t>
            </a:r>
          </a:p>
          <a:p>
            <a:pPr>
              <a:lnSpc>
                <a:spcPct val="150000"/>
              </a:lnSpc>
            </a:pPr>
            <a:r>
              <a:rPr lang="et-EE" dirty="0" smtClean="0">
                <a:solidFill>
                  <a:schemeClr val="bg2"/>
                </a:solidFill>
              </a:rPr>
              <a:t>Inforuumi </a:t>
            </a:r>
            <a:r>
              <a:rPr lang="et-EE" b="1" dirty="0" smtClean="0">
                <a:solidFill>
                  <a:schemeClr val="bg2"/>
                </a:solidFill>
              </a:rPr>
              <a:t>pereõdede intervjuud </a:t>
            </a:r>
            <a:r>
              <a:rPr lang="et-EE" dirty="0" smtClean="0">
                <a:solidFill>
                  <a:schemeClr val="bg2"/>
                </a:solidFill>
              </a:rPr>
              <a:t>mai 2021: (1) väga meeldib, et saavad haigestumisest varakult teada; (2) eraldi </a:t>
            </a:r>
            <a:r>
              <a:rPr lang="et-EE" dirty="0" err="1" smtClean="0">
                <a:solidFill>
                  <a:schemeClr val="bg2"/>
                </a:solidFill>
              </a:rPr>
              <a:t>Pipedrive</a:t>
            </a:r>
            <a:r>
              <a:rPr lang="et-EE" dirty="0" smtClean="0">
                <a:solidFill>
                  <a:schemeClr val="bg2"/>
                </a:solidFill>
              </a:rPr>
              <a:t> keskkond pole probleemiks olnud; (3) </a:t>
            </a:r>
            <a:r>
              <a:rPr lang="et-EE" dirty="0" err="1" smtClean="0">
                <a:solidFill>
                  <a:schemeClr val="bg2"/>
                </a:solidFill>
              </a:rPr>
              <a:t>insuldiõe</a:t>
            </a:r>
            <a:r>
              <a:rPr lang="et-EE" dirty="0" smtClean="0">
                <a:solidFill>
                  <a:schemeClr val="bg2"/>
                </a:solidFill>
              </a:rPr>
              <a:t> roll väga positiivne.</a:t>
            </a:r>
          </a:p>
          <a:p>
            <a:pPr>
              <a:lnSpc>
                <a:spcPct val="150000"/>
              </a:lnSpc>
            </a:pPr>
            <a:r>
              <a:rPr lang="et-EE" dirty="0" smtClean="0">
                <a:solidFill>
                  <a:schemeClr val="bg2"/>
                </a:solidFill>
              </a:rPr>
              <a:t>Insuldi tugiprogramm: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t-EE" b="1" dirty="0" smtClean="0">
                <a:solidFill>
                  <a:schemeClr val="bg2"/>
                </a:solidFill>
              </a:rPr>
              <a:t>Kaasamine juuni 2021 </a:t>
            </a:r>
            <a:r>
              <a:rPr lang="et-EE" dirty="0" smtClean="0">
                <a:solidFill>
                  <a:schemeClr val="bg2"/>
                </a:solidFill>
              </a:rPr>
              <a:t>(n=9 patsienti)</a:t>
            </a:r>
          </a:p>
          <a:p>
            <a:pPr>
              <a:lnSpc>
                <a:spcPct val="150000"/>
              </a:lnSpc>
              <a:buFontTx/>
              <a:buChar char="-"/>
            </a:pPr>
            <a:r>
              <a:rPr lang="et-EE" dirty="0" smtClean="0">
                <a:solidFill>
                  <a:schemeClr val="bg2"/>
                </a:solidFill>
              </a:rPr>
              <a:t>Kaks alagruppi</a:t>
            </a:r>
            <a:r>
              <a:rPr lang="et-EE" dirty="0">
                <a:solidFill>
                  <a:schemeClr val="bg2"/>
                </a:solidFill>
              </a:rPr>
              <a:t>: (1) </a:t>
            </a:r>
            <a:r>
              <a:rPr lang="et-EE" b="1" dirty="0">
                <a:solidFill>
                  <a:schemeClr val="bg2"/>
                </a:solidFill>
              </a:rPr>
              <a:t>kogemus- ja kriisinõustamine</a:t>
            </a:r>
            <a:r>
              <a:rPr lang="et-EE" dirty="0">
                <a:solidFill>
                  <a:schemeClr val="bg2"/>
                </a:solidFill>
              </a:rPr>
              <a:t>; (2) </a:t>
            </a:r>
            <a:r>
              <a:rPr lang="et-EE" b="1" dirty="0">
                <a:solidFill>
                  <a:schemeClr val="bg2"/>
                </a:solidFill>
              </a:rPr>
              <a:t>kõne- ja neelamishäiretega patsientide </a:t>
            </a:r>
            <a:r>
              <a:rPr lang="et-EE" b="1" dirty="0" smtClean="0">
                <a:solidFill>
                  <a:schemeClr val="bg2"/>
                </a:solidFill>
              </a:rPr>
              <a:t>tugigrupp</a:t>
            </a:r>
            <a:endParaRPr lang="et-EE" b="1" dirty="0">
              <a:solidFill>
                <a:schemeClr val="bg2"/>
              </a:solidFill>
            </a:endParaRPr>
          </a:p>
          <a:p>
            <a:pPr>
              <a:lnSpc>
                <a:spcPct val="150000"/>
              </a:lnSpc>
            </a:pPr>
            <a:endParaRPr lang="en-GB" dirty="0">
              <a:solidFill>
                <a:schemeClr val="bg2"/>
              </a:solidFill>
            </a:endParaRPr>
          </a:p>
          <a:p>
            <a:pPr marL="101600" indent="0">
              <a:lnSpc>
                <a:spcPct val="150000"/>
              </a:lnSpc>
              <a:buNone/>
            </a:pPr>
            <a:endParaRPr lang="en-GB" dirty="0">
              <a:solidFill>
                <a:schemeClr val="bg2"/>
              </a:solidFill>
            </a:endParaRPr>
          </a:p>
          <a:p>
            <a:pPr marL="101600" indent="0">
              <a:lnSpc>
                <a:spcPct val="150000"/>
              </a:lnSpc>
              <a:buNone/>
            </a:pPr>
            <a:endParaRPr lang="en-GB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74498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01025E4-8270-F349-B0D4-F58AD584EE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17586" y="1125801"/>
            <a:ext cx="10810875" cy="731837"/>
          </a:xfrm>
        </p:spPr>
        <p:txBody>
          <a:bodyPr/>
          <a:lstStyle/>
          <a:p>
            <a:r>
              <a:rPr lang="et-EE" sz="3000" dirty="0"/>
              <a:t>K</a:t>
            </a:r>
            <a:r>
              <a:rPr lang="et-EE" sz="3000" dirty="0" smtClean="0"/>
              <a:t>äimasolevad arendused - taastusravi vajaduse hindamine </a:t>
            </a:r>
            <a:endParaRPr lang="en-GB" sz="30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FB5D74-F07D-A340-8227-AB5AEF91CBB5}"/>
              </a:ext>
            </a:extLst>
          </p:cNvPr>
          <p:cNvSpPr>
            <a:spLocks noGrp="1"/>
          </p:cNvSpPr>
          <p:nvPr>
            <p:ph type="body" idx="3"/>
          </p:nvPr>
        </p:nvSpPr>
        <p:spPr>
          <a:xfrm>
            <a:off x="624764" y="2036864"/>
            <a:ext cx="10810875" cy="3044184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t-EE" dirty="0" smtClean="0">
                <a:solidFill>
                  <a:schemeClr val="bg2"/>
                </a:solidFill>
              </a:rPr>
              <a:t>Funktsionaalse seisundi küsimustik (FSK) ehk </a:t>
            </a:r>
            <a:r>
              <a:rPr lang="et-EE" b="1" dirty="0" smtClean="0">
                <a:solidFill>
                  <a:schemeClr val="bg2"/>
                </a:solidFill>
              </a:rPr>
              <a:t>taastusravi vajaduse otsustustugi</a:t>
            </a:r>
            <a:r>
              <a:rPr lang="et-EE" dirty="0" smtClean="0">
                <a:solidFill>
                  <a:schemeClr val="bg2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t-EE" dirty="0" smtClean="0">
                <a:solidFill>
                  <a:schemeClr val="bg2"/>
                </a:solidFill>
              </a:rPr>
              <a:t>Valideerimine </a:t>
            </a:r>
            <a:r>
              <a:rPr lang="et-EE" b="1" dirty="0" smtClean="0">
                <a:solidFill>
                  <a:schemeClr val="bg2"/>
                </a:solidFill>
              </a:rPr>
              <a:t>PERH neuroloogia ja taastusravi osakonnas </a:t>
            </a:r>
            <a:r>
              <a:rPr lang="et-EE" dirty="0" smtClean="0">
                <a:solidFill>
                  <a:schemeClr val="bg2"/>
                </a:solidFill>
              </a:rPr>
              <a:t>ning </a:t>
            </a:r>
            <a:r>
              <a:rPr lang="et-EE" b="1" dirty="0" smtClean="0">
                <a:solidFill>
                  <a:schemeClr val="bg2"/>
                </a:solidFill>
              </a:rPr>
              <a:t>Hiiu Ravikeskuse </a:t>
            </a:r>
            <a:r>
              <a:rPr lang="et-EE" dirty="0" smtClean="0">
                <a:solidFill>
                  <a:schemeClr val="bg2"/>
                </a:solidFill>
              </a:rPr>
              <a:t>patsientide seas.</a:t>
            </a:r>
          </a:p>
          <a:p>
            <a:pPr>
              <a:lnSpc>
                <a:spcPct val="150000"/>
              </a:lnSpc>
            </a:pPr>
            <a:r>
              <a:rPr lang="et-EE" dirty="0" smtClean="0">
                <a:solidFill>
                  <a:schemeClr val="bg2"/>
                </a:solidFill>
              </a:rPr>
              <a:t>Valideerimise erisused hindamistes </a:t>
            </a:r>
            <a:r>
              <a:rPr lang="et-EE" dirty="0" err="1" smtClean="0">
                <a:solidFill>
                  <a:schemeClr val="bg2"/>
                </a:solidFill>
              </a:rPr>
              <a:t>neuro</a:t>
            </a:r>
            <a:r>
              <a:rPr lang="et-EE" dirty="0" smtClean="0">
                <a:solidFill>
                  <a:schemeClr val="bg2"/>
                </a:solidFill>
              </a:rPr>
              <a:t> vs taastusravi: (1) </a:t>
            </a:r>
            <a:r>
              <a:rPr lang="et-EE" b="1" dirty="0" smtClean="0">
                <a:solidFill>
                  <a:schemeClr val="bg2"/>
                </a:solidFill>
              </a:rPr>
              <a:t>WC kasutamine</a:t>
            </a:r>
            <a:r>
              <a:rPr lang="et-EE" dirty="0" smtClean="0">
                <a:solidFill>
                  <a:schemeClr val="bg2"/>
                </a:solidFill>
              </a:rPr>
              <a:t>, (2) </a:t>
            </a:r>
            <a:r>
              <a:rPr lang="et-EE" b="1" dirty="0" smtClean="0">
                <a:solidFill>
                  <a:schemeClr val="bg2"/>
                </a:solidFill>
              </a:rPr>
              <a:t>liikumine abivahendiga</a:t>
            </a:r>
            <a:r>
              <a:rPr lang="et-EE" dirty="0" smtClean="0">
                <a:solidFill>
                  <a:schemeClr val="bg2"/>
                </a:solidFill>
              </a:rPr>
              <a:t>, (3) </a:t>
            </a:r>
            <a:r>
              <a:rPr lang="et-EE" b="1" dirty="0" smtClean="0">
                <a:solidFill>
                  <a:schemeClr val="bg2"/>
                </a:solidFill>
              </a:rPr>
              <a:t>mälu ja õppimisvõime</a:t>
            </a:r>
            <a:r>
              <a:rPr lang="et-EE" dirty="0" smtClean="0">
                <a:solidFill>
                  <a:schemeClr val="bg2"/>
                </a:solidFill>
              </a:rPr>
              <a:t>.</a:t>
            </a:r>
          </a:p>
          <a:p>
            <a:pPr>
              <a:lnSpc>
                <a:spcPct val="150000"/>
              </a:lnSpc>
            </a:pPr>
            <a:r>
              <a:rPr lang="et-EE" dirty="0" smtClean="0">
                <a:solidFill>
                  <a:schemeClr val="bg2"/>
                </a:solidFill>
              </a:rPr>
              <a:t>Järgmised sammud: (1) küsimustiku kohandamine, (2) vestlused perearstidega.</a:t>
            </a:r>
          </a:p>
          <a:p>
            <a:pPr>
              <a:lnSpc>
                <a:spcPct val="150000"/>
              </a:lnSpc>
            </a:pPr>
            <a:endParaRPr lang="et-EE" dirty="0" smtClean="0">
              <a:solidFill>
                <a:schemeClr val="bg2"/>
              </a:solidFill>
            </a:endParaRPr>
          </a:p>
          <a:p>
            <a:pPr>
              <a:lnSpc>
                <a:spcPct val="150000"/>
              </a:lnSpc>
            </a:pPr>
            <a:endParaRPr lang="en-GB" dirty="0">
              <a:solidFill>
                <a:schemeClr val="bg2"/>
              </a:solidFill>
            </a:endParaRPr>
          </a:p>
          <a:p>
            <a:pPr marL="101600" indent="0">
              <a:lnSpc>
                <a:spcPct val="150000"/>
              </a:lnSpc>
              <a:buNone/>
            </a:pPr>
            <a:endParaRPr lang="en-GB" dirty="0">
              <a:solidFill>
                <a:schemeClr val="bg2"/>
              </a:solidFill>
            </a:endParaRPr>
          </a:p>
          <a:p>
            <a:pPr marL="101600" indent="0">
              <a:lnSpc>
                <a:spcPct val="150000"/>
              </a:lnSpc>
              <a:buNone/>
            </a:pPr>
            <a:endParaRPr lang="en-GB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2911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D01025E4-8270-F349-B0D4-F58AD584EE5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7013" y="541340"/>
            <a:ext cx="10810875" cy="731837"/>
          </a:xfrm>
        </p:spPr>
        <p:txBody>
          <a:bodyPr/>
          <a:lstStyle/>
          <a:p>
            <a:r>
              <a:rPr lang="et-EE" sz="3000" dirty="0" smtClean="0"/>
              <a:t>Muud käimasolevad arendused</a:t>
            </a:r>
            <a:endParaRPr lang="en-GB" sz="3000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FFB5D74-F07D-A340-8227-AB5AEF91CBB5}"/>
              </a:ext>
            </a:extLst>
          </p:cNvPr>
          <p:cNvSpPr>
            <a:spLocks noGrp="1"/>
          </p:cNvSpPr>
          <p:nvPr>
            <p:ph type="body" idx="3"/>
          </p:nvPr>
        </p:nvSpPr>
        <p:spPr>
          <a:xfrm>
            <a:off x="671899" y="1395841"/>
            <a:ext cx="10810875" cy="458075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t-EE" dirty="0" smtClean="0">
                <a:solidFill>
                  <a:schemeClr val="bg2"/>
                </a:solidFill>
              </a:rPr>
              <a:t>Neuroloogide </a:t>
            </a:r>
            <a:r>
              <a:rPr lang="et-EE" b="1" dirty="0" smtClean="0">
                <a:solidFill>
                  <a:schemeClr val="bg2"/>
                </a:solidFill>
              </a:rPr>
              <a:t>soov jätkata tervisetulemite kogumisega</a:t>
            </a:r>
            <a:r>
              <a:rPr lang="et-EE" dirty="0" smtClean="0">
                <a:solidFill>
                  <a:schemeClr val="bg2"/>
                </a:solidFill>
              </a:rPr>
              <a:t> PERH insuldikeskuses. </a:t>
            </a:r>
            <a:r>
              <a:rPr lang="et-EE" dirty="0" smtClean="0">
                <a:solidFill>
                  <a:schemeClr val="bg2"/>
                </a:solidFill>
              </a:rPr>
              <a:t>Hetkel käimas arutelud andmestiku, hilisemate </a:t>
            </a:r>
            <a:r>
              <a:rPr lang="et-EE" dirty="0" err="1" smtClean="0">
                <a:solidFill>
                  <a:schemeClr val="bg2"/>
                </a:solidFill>
              </a:rPr>
              <a:t>järelhindamiste</a:t>
            </a:r>
            <a:r>
              <a:rPr lang="et-EE" dirty="0" smtClean="0">
                <a:solidFill>
                  <a:schemeClr val="bg2"/>
                </a:solidFill>
              </a:rPr>
              <a:t> ja nende korralduse osas (andmebaasi loomine, infosüsteemi võimekus).</a:t>
            </a:r>
          </a:p>
          <a:p>
            <a:pPr>
              <a:lnSpc>
                <a:spcPct val="150000"/>
              </a:lnSpc>
            </a:pPr>
            <a:r>
              <a:rPr lang="et-EE" b="1" dirty="0" smtClean="0">
                <a:solidFill>
                  <a:schemeClr val="bg2"/>
                </a:solidFill>
              </a:rPr>
              <a:t>Kodukohanduse õppevideod september 2021</a:t>
            </a:r>
            <a:r>
              <a:rPr lang="et-EE" dirty="0" smtClean="0">
                <a:solidFill>
                  <a:schemeClr val="bg2"/>
                </a:solidFill>
              </a:rPr>
              <a:t>: kuidas muuta kodu insuldipatsiendile turvaliseks taastumiskeskkonnaks? </a:t>
            </a:r>
          </a:p>
          <a:p>
            <a:pPr>
              <a:lnSpc>
                <a:spcPct val="150000"/>
              </a:lnSpc>
            </a:pPr>
            <a:r>
              <a:rPr lang="et-EE" b="1" dirty="0" smtClean="0">
                <a:solidFill>
                  <a:schemeClr val="bg2"/>
                </a:solidFill>
              </a:rPr>
              <a:t>William </a:t>
            </a:r>
            <a:r>
              <a:rPr lang="et-EE" b="1" dirty="0" err="1" smtClean="0">
                <a:solidFill>
                  <a:schemeClr val="bg2"/>
                </a:solidFill>
              </a:rPr>
              <a:t>Levack</a:t>
            </a:r>
            <a:r>
              <a:rPr lang="et-EE" b="1" dirty="0" smtClean="0">
                <a:solidFill>
                  <a:schemeClr val="bg2"/>
                </a:solidFill>
              </a:rPr>
              <a:t> koolitus taastusravi eesmärkide püstitamisest ja patsiendi motivatsioonist </a:t>
            </a:r>
            <a:r>
              <a:rPr lang="et-EE" dirty="0" smtClean="0">
                <a:solidFill>
                  <a:schemeClr val="bg2"/>
                </a:solidFill>
              </a:rPr>
              <a:t>alates 22.09.2021-06.10.2021 (koostöös HNRK-</a:t>
            </a:r>
            <a:r>
              <a:rPr lang="et-EE" dirty="0" err="1" smtClean="0">
                <a:solidFill>
                  <a:schemeClr val="bg2"/>
                </a:solidFill>
              </a:rPr>
              <a:t>ga</a:t>
            </a:r>
            <a:r>
              <a:rPr lang="et-EE" dirty="0" smtClean="0">
                <a:solidFill>
                  <a:schemeClr val="bg2"/>
                </a:solidFill>
              </a:rPr>
              <a:t>).</a:t>
            </a:r>
          </a:p>
          <a:p>
            <a:pPr>
              <a:lnSpc>
                <a:spcPct val="150000"/>
              </a:lnSpc>
            </a:pPr>
            <a:endParaRPr lang="et-EE" dirty="0" smtClean="0">
              <a:solidFill>
                <a:schemeClr val="bg2"/>
              </a:solidFill>
            </a:endParaRPr>
          </a:p>
          <a:p>
            <a:pPr>
              <a:lnSpc>
                <a:spcPct val="150000"/>
              </a:lnSpc>
            </a:pPr>
            <a:endParaRPr lang="et-EE" dirty="0" smtClean="0">
              <a:solidFill>
                <a:schemeClr val="bg2"/>
              </a:solidFill>
            </a:endParaRPr>
          </a:p>
          <a:p>
            <a:pPr>
              <a:lnSpc>
                <a:spcPct val="150000"/>
              </a:lnSpc>
            </a:pPr>
            <a:endParaRPr lang="en-GB" dirty="0">
              <a:solidFill>
                <a:schemeClr val="bg2"/>
              </a:solidFill>
            </a:endParaRPr>
          </a:p>
          <a:p>
            <a:pPr marL="101600" indent="0">
              <a:lnSpc>
                <a:spcPct val="150000"/>
              </a:lnSpc>
              <a:buNone/>
            </a:pPr>
            <a:endParaRPr lang="en-GB" dirty="0">
              <a:solidFill>
                <a:schemeClr val="bg2"/>
              </a:solidFill>
            </a:endParaRPr>
          </a:p>
          <a:p>
            <a:pPr marL="101600" indent="0">
              <a:lnSpc>
                <a:spcPct val="150000"/>
              </a:lnSpc>
              <a:buNone/>
            </a:pPr>
            <a:endParaRPr lang="en-GB" dirty="0">
              <a:solidFill>
                <a:schemeClr val="bg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5645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753122276"/>
              </p:ext>
            </p:extLst>
          </p:nvPr>
        </p:nvGraphicFramePr>
        <p:xfrm>
          <a:off x="1338360" y="263951"/>
          <a:ext cx="9436476" cy="59977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25315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564699543"/>
              </p:ext>
            </p:extLst>
          </p:nvPr>
        </p:nvGraphicFramePr>
        <p:xfrm>
          <a:off x="1253519" y="282804"/>
          <a:ext cx="9587305" cy="58355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984948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47721" y="787559"/>
            <a:ext cx="7082777" cy="495210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685792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PERH">
      <a:dk1>
        <a:srgbClr val="2F2F2F"/>
      </a:dk1>
      <a:lt1>
        <a:srgbClr val="FFFFFF"/>
      </a:lt1>
      <a:dk2>
        <a:srgbClr val="004387"/>
      </a:dk2>
      <a:lt2>
        <a:srgbClr val="666666"/>
      </a:lt2>
      <a:accent1>
        <a:srgbClr val="E20614"/>
      </a:accent1>
      <a:accent2>
        <a:srgbClr val="004387"/>
      </a:accent2>
      <a:accent3>
        <a:srgbClr val="159BD8"/>
      </a:accent3>
      <a:accent4>
        <a:srgbClr val="FF7E25"/>
      </a:accent4>
      <a:accent5>
        <a:srgbClr val="E20614"/>
      </a:accent5>
      <a:accent6>
        <a:srgbClr val="004387"/>
      </a:accent6>
      <a:hlink>
        <a:srgbClr val="E20614"/>
      </a:hlink>
      <a:folHlink>
        <a:srgbClr val="00438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D3B85AF94EAF6D41AA01973FBC8257D0" ma:contentTypeVersion="10" ma:contentTypeDescription="Loo uus dokument" ma:contentTypeScope="" ma:versionID="46e6b2d1db4daebf2d4eb8cf1820cc28">
  <xsd:schema xmlns:xsd="http://www.w3.org/2001/XMLSchema" xmlns:xs="http://www.w3.org/2001/XMLSchema" xmlns:p="http://schemas.microsoft.com/office/2006/metadata/properties" xmlns:ns2="a25dfa01-a365-431f-9e66-d745aeb5f078" targetNamespace="http://schemas.microsoft.com/office/2006/metadata/properties" ma:root="true" ma:fieldsID="e407279150deb227d2d32e3815ee46eb" ns2:_="">
    <xsd:import namespace="a25dfa01-a365-431f-9e66-d745aeb5f07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25dfa01-a365-431f-9e66-d745aeb5f07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6" nillable="true" ma:displayName="Length (seconds)" ma:internalName="MediaLengthInSeconds" ma:readOnly="true">
      <xsd:simpleType>
        <xsd:restriction base="dms:Unknown"/>
      </xsd:simpleType>
    </xsd:element>
    <xsd:element name="MediaServiceDateTaken" ma:index="17" nillable="true" ma:displayName="MediaServiceDateTaken" ma:hidden="true" ma:internalName="MediaServiceDateTaken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Sisutüüp"/>
        <xsd:element ref="dc:title" minOccurs="0" maxOccurs="1" ma:index="4" ma:displayName="Pealkiri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A148C5C-80D1-448F-823C-83143171AEE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94484D9E-C95E-4A14-892A-B7650B7B293E}">
  <ds:schemaRefs>
    <ds:schemaRef ds:uri="http://schemas.microsoft.com/office/infopath/2007/PartnerControls"/>
    <ds:schemaRef ds:uri="http://purl.org/dc/terms/"/>
    <ds:schemaRef ds:uri="df4c6511-fcab-44cb-bae5-d7de711bfd20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825eaf46-28ca-48ff-967f-b38261db3b6c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FC9A5513-FCD5-4195-85BC-302A4DAA76E1}"/>
</file>

<file path=docProps/app.xml><?xml version="1.0" encoding="utf-8"?>
<Properties xmlns="http://schemas.openxmlformats.org/officeDocument/2006/extended-properties" xmlns:vt="http://schemas.openxmlformats.org/officeDocument/2006/docPropsVTypes">
  <TotalTime>3368</TotalTime>
  <Words>378</Words>
  <Application>Microsoft Office PowerPoint</Application>
  <PresentationFormat>Widescreen</PresentationFormat>
  <Paragraphs>47</Paragraphs>
  <Slides>10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Triin Naudi - PERH</dc:creator>
  <cp:lastModifiedBy>Triin Naudi - PERH</cp:lastModifiedBy>
  <cp:revision>95</cp:revision>
  <dcterms:modified xsi:type="dcterms:W3CDTF">2021-08-27T10:24:54Z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0x010100D3B85AF94EAF6D41AA01973FBC8257D0</vt:lpwstr>
  </property>
</Properties>
</file>